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2"/>
  </p:notesMasterIdLst>
  <p:handoutMasterIdLst>
    <p:handoutMasterId r:id="rId43"/>
  </p:handoutMasterIdLst>
  <p:sldIdLst>
    <p:sldId id="256" r:id="rId2"/>
    <p:sldId id="285" r:id="rId3"/>
    <p:sldId id="344" r:id="rId4"/>
    <p:sldId id="258" r:id="rId5"/>
    <p:sldId id="335" r:id="rId6"/>
    <p:sldId id="259" r:id="rId7"/>
    <p:sldId id="289" r:id="rId8"/>
    <p:sldId id="264" r:id="rId9"/>
    <p:sldId id="290" r:id="rId10"/>
    <p:sldId id="270" r:id="rId11"/>
    <p:sldId id="286" r:id="rId12"/>
    <p:sldId id="266" r:id="rId13"/>
    <p:sldId id="269" r:id="rId14"/>
    <p:sldId id="337" r:id="rId15"/>
    <p:sldId id="271" r:id="rId16"/>
    <p:sldId id="291" r:id="rId17"/>
    <p:sldId id="276" r:id="rId18"/>
    <p:sldId id="325" r:id="rId19"/>
    <p:sldId id="280" r:id="rId20"/>
    <p:sldId id="293" r:id="rId21"/>
    <p:sldId id="347" r:id="rId22"/>
    <p:sldId id="348" r:id="rId23"/>
    <p:sldId id="338" r:id="rId24"/>
    <p:sldId id="345" r:id="rId25"/>
    <p:sldId id="261" r:id="rId26"/>
    <p:sldId id="296" r:id="rId27"/>
    <p:sldId id="297" r:id="rId28"/>
    <p:sldId id="326" r:id="rId29"/>
    <p:sldId id="298" r:id="rId30"/>
    <p:sldId id="299" r:id="rId31"/>
    <p:sldId id="300" r:id="rId32"/>
    <p:sldId id="302" r:id="rId33"/>
    <p:sldId id="303" r:id="rId34"/>
    <p:sldId id="304" r:id="rId35"/>
    <p:sldId id="343" r:id="rId36"/>
    <p:sldId id="317" r:id="rId37"/>
    <p:sldId id="342" r:id="rId38"/>
    <p:sldId id="319" r:id="rId39"/>
    <p:sldId id="274" r:id="rId40"/>
    <p:sldId id="260" r:id="rId41"/>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Arial"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Arial"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Arial"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770"/>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660"/>
  </p:normalViewPr>
  <p:slideViewPr>
    <p:cSldViewPr snapToGrid="0" snapToObjects="1">
      <p:cViewPr varScale="1">
        <p:scale>
          <a:sx n="83" d="100"/>
          <a:sy n="83" d="100"/>
        </p:scale>
        <p:origin x="17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876155117998803E-2"/>
          <c:w val="1"/>
          <c:h val="0.75097221223793198"/>
        </c:manualLayout>
      </c:layout>
      <c:lineChart>
        <c:grouping val="standard"/>
        <c:varyColors val="0"/>
        <c:ser>
          <c:idx val="0"/>
          <c:order val="0"/>
          <c:tx>
            <c:strRef>
              <c:f>Sheet1!$B$1</c:f>
              <c:strCache>
                <c:ptCount val="1"/>
                <c:pt idx="0">
                  <c:v>English</c:v>
                </c:pt>
              </c:strCache>
            </c:strRef>
          </c:tx>
          <c:spPr>
            <a:ln w="50800"/>
          </c:spPr>
          <c:dLbls>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Pre-K</c:v>
                </c:pt>
                <c:pt idx="1">
                  <c:v>Kindergarten</c:v>
                </c:pt>
                <c:pt idx="2">
                  <c:v>Grades 1-3</c:v>
                </c:pt>
                <c:pt idx="3">
                  <c:v>Grades 4-5</c:v>
                </c:pt>
                <c:pt idx="4">
                  <c:v>Middle School </c:v>
                </c:pt>
                <c:pt idx="5">
                  <c:v>High School</c:v>
                </c:pt>
              </c:strCache>
            </c:strRef>
          </c:cat>
          <c:val>
            <c:numRef>
              <c:f>Sheet1!$B$2:$B$7</c:f>
              <c:numCache>
                <c:formatCode>0%</c:formatCode>
                <c:ptCount val="6"/>
                <c:pt idx="0">
                  <c:v>0.23</c:v>
                </c:pt>
                <c:pt idx="1">
                  <c:v>0.37</c:v>
                </c:pt>
                <c:pt idx="2">
                  <c:v>0.41</c:v>
                </c:pt>
                <c:pt idx="3">
                  <c:v>0.48</c:v>
                </c:pt>
                <c:pt idx="4">
                  <c:v>0.56000000000000005</c:v>
                </c:pt>
                <c:pt idx="5">
                  <c:v>0.71</c:v>
                </c:pt>
              </c:numCache>
            </c:numRef>
          </c:val>
          <c:smooth val="0"/>
          <c:extLst>
            <c:ext xmlns:c16="http://schemas.microsoft.com/office/drawing/2014/chart" uri="{C3380CC4-5D6E-409C-BE32-E72D297353CC}">
              <c16:uniqueId val="{00000000-82DA-49E7-96E7-4C9D287896A3}"/>
            </c:ext>
          </c:extLst>
        </c:ser>
        <c:ser>
          <c:idx val="1"/>
          <c:order val="1"/>
          <c:tx>
            <c:strRef>
              <c:f>Sheet1!$C$1</c:f>
              <c:strCache>
                <c:ptCount val="1"/>
                <c:pt idx="0">
                  <c:v>Spanish</c:v>
                </c:pt>
              </c:strCache>
            </c:strRef>
          </c:tx>
          <c:spPr>
            <a:ln w="50800"/>
          </c:spPr>
          <c:dLbls>
            <c:dLbl>
              <c:idx val="0"/>
              <c:layout>
                <c:manualLayout>
                  <c:x val="-4.4393586671231298E-2"/>
                  <c:y val="-9.9242424242424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DA-49E7-96E7-4C9D287896A3}"/>
                </c:ext>
              </c:extLst>
            </c:dLbl>
            <c:dLbl>
              <c:idx val="1"/>
              <c:layout>
                <c:manualLayout>
                  <c:x val="-4.5842862033550098E-2"/>
                  <c:y val="-7.2727272727272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DA-49E7-96E7-4C9D287896A3}"/>
                </c:ext>
              </c:extLst>
            </c:dLbl>
            <c:dLbl>
              <c:idx val="2"/>
              <c:layout>
                <c:manualLayout>
                  <c:x val="-3.1178591806458999E-2"/>
                  <c:y val="-7.2727570985444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DA-49E7-96E7-4C9D287896A3}"/>
                </c:ext>
              </c:extLst>
            </c:dLbl>
            <c:dLbl>
              <c:idx val="3"/>
              <c:layout>
                <c:manualLayout>
                  <c:x val="-4.8569782038114802E-2"/>
                  <c:y val="-7.6515151515151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DA-49E7-96E7-4C9D287896A3}"/>
                </c:ext>
              </c:extLst>
            </c:dLbl>
            <c:dLbl>
              <c:idx val="4"/>
              <c:layout>
                <c:manualLayout>
                  <c:x val="-4.2772680588839498E-2"/>
                  <c:y val="-7.6515151515151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DA-49E7-96E7-4C9D287896A3}"/>
                </c:ext>
              </c:extLst>
            </c:dLbl>
            <c:dLbl>
              <c:idx val="5"/>
              <c:layout>
                <c:manualLayout>
                  <c:x val="-4.4221955951158298E-2"/>
                  <c:y val="-5.75757575757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DA-49E7-96E7-4C9D287896A3}"/>
                </c:ext>
              </c:extLst>
            </c:dLbl>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Pre-K</c:v>
                </c:pt>
                <c:pt idx="1">
                  <c:v>Kindergarten</c:v>
                </c:pt>
                <c:pt idx="2">
                  <c:v>Grades 1-3</c:v>
                </c:pt>
                <c:pt idx="3">
                  <c:v>Grades 4-5</c:v>
                </c:pt>
                <c:pt idx="4">
                  <c:v>Middle School </c:v>
                </c:pt>
                <c:pt idx="5">
                  <c:v>High School</c:v>
                </c:pt>
              </c:strCache>
            </c:strRef>
          </c:cat>
          <c:val>
            <c:numRef>
              <c:f>Sheet1!$C$2:$C$7</c:f>
              <c:numCache>
                <c:formatCode>0%</c:formatCode>
                <c:ptCount val="6"/>
                <c:pt idx="0">
                  <c:v>0.49</c:v>
                </c:pt>
                <c:pt idx="1">
                  <c:v>0.47</c:v>
                </c:pt>
                <c:pt idx="2">
                  <c:v>0.63</c:v>
                </c:pt>
                <c:pt idx="3">
                  <c:v>0.71</c:v>
                </c:pt>
                <c:pt idx="4">
                  <c:v>0.79</c:v>
                </c:pt>
                <c:pt idx="5">
                  <c:v>0.84</c:v>
                </c:pt>
              </c:numCache>
            </c:numRef>
          </c:val>
          <c:smooth val="0"/>
          <c:extLst>
            <c:ext xmlns:c16="http://schemas.microsoft.com/office/drawing/2014/chart" uri="{C3380CC4-5D6E-409C-BE32-E72D297353CC}">
              <c16:uniqueId val="{00000007-82DA-49E7-96E7-4C9D287896A3}"/>
            </c:ext>
          </c:extLst>
        </c:ser>
        <c:dLbls>
          <c:showLegendKey val="0"/>
          <c:showVal val="0"/>
          <c:showCatName val="0"/>
          <c:showSerName val="0"/>
          <c:showPercent val="0"/>
          <c:showBubbleSize val="0"/>
        </c:dLbls>
        <c:marker val="1"/>
        <c:smooth val="0"/>
        <c:axId val="90173440"/>
        <c:axId val="90174976"/>
      </c:lineChart>
      <c:catAx>
        <c:axId val="90173440"/>
        <c:scaling>
          <c:orientation val="minMax"/>
        </c:scaling>
        <c:delete val="0"/>
        <c:axPos val="b"/>
        <c:numFmt formatCode="General" sourceLinked="0"/>
        <c:majorTickMark val="out"/>
        <c:minorTickMark val="none"/>
        <c:tickLblPos val="nextTo"/>
        <c:txPr>
          <a:bodyPr/>
          <a:lstStyle/>
          <a:p>
            <a:pPr>
              <a:defRPr>
                <a:latin typeface="Rockwell"/>
              </a:defRPr>
            </a:pPr>
            <a:endParaRPr lang="en-US"/>
          </a:p>
        </c:txPr>
        <c:crossAx val="90174976"/>
        <c:crosses val="autoZero"/>
        <c:auto val="1"/>
        <c:lblAlgn val="ctr"/>
        <c:lblOffset val="100"/>
        <c:noMultiLvlLbl val="0"/>
      </c:catAx>
      <c:valAx>
        <c:axId val="90174976"/>
        <c:scaling>
          <c:orientation val="minMax"/>
        </c:scaling>
        <c:delete val="1"/>
        <c:axPos val="l"/>
        <c:numFmt formatCode="0%" sourceLinked="1"/>
        <c:majorTickMark val="out"/>
        <c:minorTickMark val="none"/>
        <c:tickLblPos val="nextTo"/>
        <c:crossAx val="90173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bar"/>
        <c:grouping val="stacked"/>
        <c:varyColors val="0"/>
        <c:ser>
          <c:idx val="0"/>
          <c:order val="0"/>
          <c:tx>
            <c:strRef>
              <c:f>Sheet1!$B$1</c:f>
              <c:strCache>
                <c:ptCount val="1"/>
                <c:pt idx="0">
                  <c:v>Series 1</c:v>
                </c:pt>
              </c:strCache>
            </c:strRef>
          </c:tx>
          <c:invertIfNegative val="0"/>
          <c:dPt>
            <c:idx val="0"/>
            <c:invertIfNegative val="0"/>
            <c:bubble3D val="0"/>
            <c:spPr>
              <a:solidFill>
                <a:schemeClr val="accent5"/>
              </a:solidFill>
            </c:spPr>
            <c:extLst>
              <c:ext xmlns:c16="http://schemas.microsoft.com/office/drawing/2014/chart" uri="{C3380CC4-5D6E-409C-BE32-E72D297353CC}">
                <c16:uniqueId val="{00000001-83A6-4CBA-8289-427C2A5718B5}"/>
              </c:ext>
            </c:extLst>
          </c:dPt>
          <c:dPt>
            <c:idx val="1"/>
            <c:invertIfNegative val="0"/>
            <c:bubble3D val="0"/>
            <c:spPr>
              <a:solidFill>
                <a:schemeClr val="accent4"/>
              </a:solidFill>
            </c:spPr>
            <c:extLst>
              <c:ext xmlns:c16="http://schemas.microsoft.com/office/drawing/2014/chart" uri="{C3380CC4-5D6E-409C-BE32-E72D297353CC}">
                <c16:uniqueId val="{00000003-83A6-4CBA-8289-427C2A5718B5}"/>
              </c:ext>
            </c:extLst>
          </c:dPt>
          <c:dPt>
            <c:idx val="2"/>
            <c:invertIfNegative val="0"/>
            <c:bubble3D val="0"/>
            <c:spPr>
              <a:solidFill>
                <a:schemeClr val="accent6"/>
              </a:solidFill>
            </c:spPr>
            <c:extLst>
              <c:ext xmlns:c16="http://schemas.microsoft.com/office/drawing/2014/chart" uri="{C3380CC4-5D6E-409C-BE32-E72D297353CC}">
                <c16:uniqueId val="{00000005-83A6-4CBA-8289-427C2A5718B5}"/>
              </c:ext>
            </c:extLst>
          </c:dPt>
          <c:cat>
            <c:strRef>
              <c:f>Sheet1!$A$2:$A$4</c:f>
              <c:strCache>
                <c:ptCount val="3"/>
                <c:pt idx="0">
                  <c:v>Category 1</c:v>
                </c:pt>
                <c:pt idx="1">
                  <c:v>Category 2</c:v>
                </c:pt>
                <c:pt idx="2">
                  <c:v>Category 3</c:v>
                </c:pt>
              </c:strCache>
            </c:strRef>
          </c:cat>
          <c:val>
            <c:numRef>
              <c:f>Sheet1!$B$2:$B$4</c:f>
              <c:numCache>
                <c:formatCode>General</c:formatCode>
                <c:ptCount val="3"/>
                <c:pt idx="0">
                  <c:v>4</c:v>
                </c:pt>
                <c:pt idx="1">
                  <c:v>3</c:v>
                </c:pt>
                <c:pt idx="2">
                  <c:v>2</c:v>
                </c:pt>
              </c:numCache>
            </c:numRef>
          </c:val>
          <c:extLst>
            <c:ext xmlns:c16="http://schemas.microsoft.com/office/drawing/2014/chart" uri="{C3380CC4-5D6E-409C-BE32-E72D297353CC}">
              <c16:uniqueId val="{00000006-83A6-4CBA-8289-427C2A5718B5}"/>
            </c:ext>
          </c:extLst>
        </c:ser>
        <c:dLbls>
          <c:showLegendKey val="0"/>
          <c:showVal val="0"/>
          <c:showCatName val="0"/>
          <c:showSerName val="0"/>
          <c:showPercent val="0"/>
          <c:showBubbleSize val="0"/>
        </c:dLbls>
        <c:gapWidth val="75"/>
        <c:overlap val="100"/>
        <c:axId val="101462400"/>
        <c:axId val="101463936"/>
      </c:barChart>
      <c:catAx>
        <c:axId val="101462400"/>
        <c:scaling>
          <c:orientation val="minMax"/>
        </c:scaling>
        <c:delete val="1"/>
        <c:axPos val="l"/>
        <c:numFmt formatCode="General" sourceLinked="0"/>
        <c:majorTickMark val="out"/>
        <c:minorTickMark val="none"/>
        <c:tickLblPos val="none"/>
        <c:crossAx val="101463936"/>
        <c:crosses val="autoZero"/>
        <c:auto val="1"/>
        <c:lblAlgn val="ctr"/>
        <c:lblOffset val="100"/>
        <c:noMultiLvlLbl val="0"/>
      </c:catAx>
      <c:valAx>
        <c:axId val="101463936"/>
        <c:scaling>
          <c:orientation val="minMax"/>
          <c:max val="4"/>
        </c:scaling>
        <c:delete val="1"/>
        <c:axPos val="b"/>
        <c:majorGridlines/>
        <c:numFmt formatCode="General" sourceLinked="1"/>
        <c:majorTickMark val="out"/>
        <c:minorTickMark val="none"/>
        <c:tickLblPos val="none"/>
        <c:crossAx val="10146240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Sheet1!$J$16</c:f>
              <c:strCache>
                <c:ptCount val="1"/>
                <c:pt idx="0">
                  <c:v>&lt; 2 Days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89160845254066E-3"/>
                  <c:y val="-6.3026278732476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94-46DE-A5B9-4EF319E7F97A}"/>
                </c:ext>
              </c:extLst>
            </c:dLbl>
            <c:dLbl>
              <c:idx val="1"/>
              <c:layout>
                <c:manualLayout>
                  <c:x val="-1.8916084525406999E-3"/>
                  <c:y val="3.2054073569533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94-46DE-A5B9-4EF319E7F97A}"/>
                </c:ext>
              </c:extLst>
            </c:dLbl>
            <c:dLbl>
              <c:idx val="2"/>
              <c:layout>
                <c:manualLayout>
                  <c:x val="-1.89160845254066E-3"/>
                  <c:y val="9.037075084396899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94-46DE-A5B9-4EF319E7F97A}"/>
                </c:ext>
              </c:extLst>
            </c:dLbl>
            <c:dLbl>
              <c:idx val="3"/>
              <c:layout>
                <c:manualLayout>
                  <c:x val="-1.8916084525408001E-3"/>
                  <c:y val="-1.26052557464953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4-46DE-A5B9-4EF319E7F97A}"/>
                </c:ext>
              </c:extLst>
            </c:dLbl>
            <c:dLbl>
              <c:idx val="4"/>
              <c:layout>
                <c:manualLayout>
                  <c:x val="0"/>
                  <c:y val="-6.30262787324782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94-46DE-A5B9-4EF319E7F97A}"/>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Sheet1!$J$17:$J$21</c:f>
              <c:numCache>
                <c:formatCode>0%</c:formatCode>
                <c:ptCount val="5"/>
                <c:pt idx="0">
                  <c:v>0.15</c:v>
                </c:pt>
                <c:pt idx="1">
                  <c:v>0.11</c:v>
                </c:pt>
                <c:pt idx="2">
                  <c:v>0.09</c:v>
                </c:pt>
                <c:pt idx="3">
                  <c:v>0.13</c:v>
                </c:pt>
                <c:pt idx="4">
                  <c:v>0.13</c:v>
                </c:pt>
              </c:numCache>
            </c:numRef>
          </c:val>
          <c:extLst>
            <c:ext xmlns:c16="http://schemas.microsoft.com/office/drawing/2014/chart" uri="{C3380CC4-5D6E-409C-BE32-E72D297353CC}">
              <c16:uniqueId val="{00000000-7D9B-42BF-A9F9-C791FF9D96FB}"/>
            </c:ext>
          </c:extLst>
        </c:ser>
        <c:ser>
          <c:idx val="1"/>
          <c:order val="1"/>
          <c:tx>
            <c:strRef>
              <c:f>Sheet1!$K$16</c:f>
              <c:strCache>
                <c:ptCount val="1"/>
                <c:pt idx="0">
                  <c:v>2 to 4 Days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3.1510658016682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94-46DE-A5B9-4EF319E7F97A}"/>
                </c:ext>
              </c:extLst>
            </c:dLbl>
            <c:dLbl>
              <c:idx val="1"/>
              <c:layout>
                <c:manualLayout>
                  <c:x val="-6.9358175361597596E-17"/>
                  <c:y val="9.45394180987148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94-46DE-A5B9-4EF319E7F97A}"/>
                </c:ext>
              </c:extLst>
            </c:dLbl>
            <c:dLbl>
              <c:idx val="2"/>
              <c:layout>
                <c:manualLayout>
                  <c:x val="-7.5664338101626401E-3"/>
                  <c:y val="3.15131393662384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94-46DE-A5B9-4EF319E7F97A}"/>
                </c:ext>
              </c:extLst>
            </c:dLbl>
            <c:dLbl>
              <c:idx val="3"/>
              <c:layout>
                <c:manualLayout>
                  <c:x val="0"/>
                  <c:y val="-3.1513139366239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94-46DE-A5B9-4EF319E7F97A}"/>
                </c:ext>
              </c:extLst>
            </c:dLbl>
            <c:dLbl>
              <c:idx val="4"/>
              <c:layout>
                <c:manualLayout>
                  <c:x val="0"/>
                  <c:y val="6.3026278732476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94-46DE-A5B9-4EF319E7F97A}"/>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Sheet1!$K$17:$K$21</c:f>
              <c:numCache>
                <c:formatCode>0%</c:formatCode>
                <c:ptCount val="5"/>
                <c:pt idx="0">
                  <c:v>0.51</c:v>
                </c:pt>
                <c:pt idx="1">
                  <c:v>0.45</c:v>
                </c:pt>
                <c:pt idx="2">
                  <c:v>0.43</c:v>
                </c:pt>
                <c:pt idx="3">
                  <c:v>0.60000000000000198</c:v>
                </c:pt>
                <c:pt idx="4">
                  <c:v>0.5</c:v>
                </c:pt>
              </c:numCache>
            </c:numRef>
          </c:val>
          <c:extLst>
            <c:ext xmlns:c16="http://schemas.microsoft.com/office/drawing/2014/chart" uri="{C3380CC4-5D6E-409C-BE32-E72D297353CC}">
              <c16:uniqueId val="{00000001-7D9B-42BF-A9F9-C791FF9D96FB}"/>
            </c:ext>
          </c:extLst>
        </c:ser>
        <c:ser>
          <c:idx val="2"/>
          <c:order val="2"/>
          <c:tx>
            <c:strRef>
              <c:f>Sheet1!$L$16</c:f>
              <c:strCache>
                <c:ptCount val="1"/>
                <c:pt idx="0">
                  <c:v>&gt; 4 Days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89160845254066E-3"/>
                  <c:y val="1.57565696831192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94-46DE-A5B9-4EF319E7F97A}"/>
                </c:ext>
              </c:extLst>
            </c:dLbl>
            <c:dLbl>
              <c:idx val="1"/>
              <c:layout>
                <c:manualLayout>
                  <c:x val="0"/>
                  <c:y val="6.3026278732476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94-46DE-A5B9-4EF319E7F97A}"/>
                </c:ext>
              </c:extLst>
            </c:dLbl>
            <c:dLbl>
              <c:idx val="2"/>
              <c:layout>
                <c:manualLayout>
                  <c:x val="-1.89160845254066E-3"/>
                  <c:y val="3.15131393662384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94-46DE-A5B9-4EF319E7F97A}"/>
                </c:ext>
              </c:extLst>
            </c:dLbl>
            <c:dLbl>
              <c:idx val="3"/>
              <c:layout>
                <c:manualLayout>
                  <c:x val="-1.89160845254066E-3"/>
                  <c:y val="1.26052557464953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94-46DE-A5B9-4EF319E7F97A}"/>
                </c:ext>
              </c:extLst>
            </c:dLbl>
            <c:dLbl>
              <c:idx val="4"/>
              <c:layout>
                <c:manualLayout>
                  <c:x val="0"/>
                  <c:y val="-3.15131393662384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94-46DE-A5B9-4EF319E7F97A}"/>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Sheet1!$L$17:$L$21</c:f>
              <c:numCache>
                <c:formatCode>0%</c:formatCode>
                <c:ptCount val="5"/>
                <c:pt idx="0">
                  <c:v>0.78</c:v>
                </c:pt>
                <c:pt idx="1">
                  <c:v>0.76000000000000401</c:v>
                </c:pt>
                <c:pt idx="2">
                  <c:v>0.78</c:v>
                </c:pt>
                <c:pt idx="3">
                  <c:v>0.93</c:v>
                </c:pt>
                <c:pt idx="4">
                  <c:v>0.880000000000001</c:v>
                </c:pt>
              </c:numCache>
            </c:numRef>
          </c:val>
          <c:extLst>
            <c:ext xmlns:c16="http://schemas.microsoft.com/office/drawing/2014/chart" uri="{C3380CC4-5D6E-409C-BE32-E72D297353CC}">
              <c16:uniqueId val="{00000002-7D9B-42BF-A9F9-C791FF9D96FB}"/>
            </c:ext>
          </c:extLst>
        </c:ser>
        <c:dLbls>
          <c:showLegendKey val="0"/>
          <c:showVal val="1"/>
          <c:showCatName val="0"/>
          <c:showSerName val="0"/>
          <c:showPercent val="0"/>
          <c:showBubbleSize val="0"/>
        </c:dLbls>
        <c:gapWidth val="100"/>
        <c:overlap val="-24"/>
        <c:axId val="81913728"/>
        <c:axId val="81915264"/>
      </c:barChart>
      <c:catAx>
        <c:axId val="8191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1915264"/>
        <c:crosses val="autoZero"/>
        <c:auto val="1"/>
        <c:lblAlgn val="ctr"/>
        <c:lblOffset val="100"/>
        <c:noMultiLvlLbl val="0"/>
      </c:catAx>
      <c:valAx>
        <c:axId val="81915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1913728"/>
        <c:crosses val="autoZero"/>
        <c:crossBetween val="between"/>
      </c:valAx>
      <c:spPr>
        <a:noFill/>
        <a:ln>
          <a:noFill/>
        </a:ln>
        <a:effectLst/>
      </c:spPr>
    </c:plotArea>
    <c:legend>
      <c:legendPos val="b"/>
      <c:layout>
        <c:manualLayout>
          <c:xMode val="edge"/>
          <c:yMode val="edge"/>
          <c:x val="0.22536831627335899"/>
          <c:y val="0.87671464356033901"/>
          <c:w val="0.541044120487986"/>
          <c:h val="8.2318275263550303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57D54-FA48-4362-B336-A4119AA1D13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080B376-8446-4050-807F-F890B49944EE}">
      <dgm:prSet phldrT="[Text]" custT="1"/>
      <dgm:spPr>
        <a:xfrm>
          <a:off x="3775352" y="453038"/>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Attainment Over Time </a:t>
          </a:r>
        </a:p>
      </dgm:t>
    </dgm:pt>
    <dgm:pt modelId="{03EA0294-A3B0-4BD5-9123-735CB0018DA1}" type="parTrans" cxnId="{108B28F3-17CD-4D44-B456-C03E11EB4D54}">
      <dgm:prSet/>
      <dgm:spPr/>
      <dgm:t>
        <a:bodyPr/>
        <a:lstStyle/>
        <a:p>
          <a:endParaRPr lang="en-US"/>
        </a:p>
      </dgm:t>
    </dgm:pt>
    <dgm:pt modelId="{52025185-8A67-4C17-B11B-13FBFF9F3E84}" type="sibTrans" cxnId="{108B28F3-17CD-4D44-B456-C03E11EB4D54}">
      <dgm:prSet/>
      <dgm:spPr/>
      <dgm:t>
        <a:bodyPr/>
        <a:lstStyle/>
        <a:p>
          <a:endParaRPr lang="en-US"/>
        </a:p>
      </dgm:t>
    </dgm:pt>
    <dgm:pt modelId="{45A133F6-19EE-4A7D-AFA0-808E75D8D742}">
      <dgm:prSet phldrT="[Text]" custT="1"/>
      <dgm:spPr>
        <a:xfrm>
          <a:off x="3775352" y="1358009"/>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Achievement Every Yea</a:t>
          </a:r>
          <a:r>
            <a:rPr lang="en-US" sz="2000" b="1" dirty="0">
              <a:latin typeface="Calibri"/>
              <a:ea typeface="+mn-ea"/>
              <a:cs typeface="+mn-cs"/>
            </a:rPr>
            <a:t>r</a:t>
          </a:r>
        </a:p>
      </dgm:t>
    </dgm:pt>
    <dgm:pt modelId="{EE7F0232-B410-4D40-B82F-1000B2332726}" type="parTrans" cxnId="{D25AB1CE-9C89-42BD-919A-1825AD0D99CC}">
      <dgm:prSet/>
      <dgm:spPr/>
      <dgm:t>
        <a:bodyPr/>
        <a:lstStyle/>
        <a:p>
          <a:endParaRPr lang="en-US"/>
        </a:p>
      </dgm:t>
    </dgm:pt>
    <dgm:pt modelId="{AFB810D0-D4F6-4A18-B3FF-855C789D8546}" type="sibTrans" cxnId="{D25AB1CE-9C89-42BD-919A-1825AD0D99CC}">
      <dgm:prSet/>
      <dgm:spPr/>
      <dgm:t>
        <a:bodyPr/>
        <a:lstStyle/>
        <a:p>
          <a:endParaRPr lang="en-US"/>
        </a:p>
      </dgm:t>
    </dgm:pt>
    <dgm:pt modelId="{BB1C64F1-AD76-48EC-9BAB-DB6DC88905EA}">
      <dgm:prSet phldrT="[Text]" custT="1"/>
      <dgm:spPr>
        <a:xfrm>
          <a:off x="3775352" y="2262981"/>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Attendance Every Day</a:t>
          </a:r>
        </a:p>
      </dgm:t>
    </dgm:pt>
    <dgm:pt modelId="{FB9E7527-4E7C-433B-B79B-CE2A740BBE60}" type="parTrans" cxnId="{6856960E-A113-4315-B1DB-D1A402C5C8E3}">
      <dgm:prSet/>
      <dgm:spPr/>
      <dgm:t>
        <a:bodyPr/>
        <a:lstStyle/>
        <a:p>
          <a:endParaRPr lang="en-US"/>
        </a:p>
      </dgm:t>
    </dgm:pt>
    <dgm:pt modelId="{D844E69C-F13E-47B5-8D20-6AFE1BE63CC5}" type="sibTrans" cxnId="{6856960E-A113-4315-B1DB-D1A402C5C8E3}">
      <dgm:prSet/>
      <dgm:spPr/>
      <dgm:t>
        <a:bodyPr/>
        <a:lstStyle/>
        <a:p>
          <a:endParaRPr lang="en-US"/>
        </a:p>
      </dgm:t>
    </dgm:pt>
    <dgm:pt modelId="{F6CEC9FE-62D4-4529-9A96-AB48FC3DA78F}">
      <dgm:prSet custT="1"/>
      <dgm:spPr>
        <a:xfrm>
          <a:off x="3775352" y="3167953"/>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Advocacy For All</a:t>
          </a:r>
        </a:p>
      </dgm:t>
    </dgm:pt>
    <dgm:pt modelId="{20B47669-3D68-4DD4-A715-65561559A76E}" type="parTrans" cxnId="{31AD3BB9-866D-4852-8A00-CE7CC056F56E}">
      <dgm:prSet/>
      <dgm:spPr/>
      <dgm:t>
        <a:bodyPr/>
        <a:lstStyle/>
        <a:p>
          <a:endParaRPr lang="en-US"/>
        </a:p>
      </dgm:t>
    </dgm:pt>
    <dgm:pt modelId="{BBCEF157-B69D-432F-A5C4-01818EAF9A53}" type="sibTrans" cxnId="{31AD3BB9-866D-4852-8A00-CE7CC056F56E}">
      <dgm:prSet/>
      <dgm:spPr/>
      <dgm:t>
        <a:bodyPr/>
        <a:lstStyle/>
        <a:p>
          <a:endParaRPr lang="en-US"/>
        </a:p>
      </dgm:t>
    </dgm:pt>
    <dgm:pt modelId="{A0CE0532-87CE-4226-BE16-77566DD642BB}" type="pres">
      <dgm:prSet presAssocID="{AED57D54-FA48-4362-B336-A4119AA1D13B}" presName="compositeShape" presStyleCnt="0">
        <dgm:presLayoutVars>
          <dgm:dir/>
          <dgm:resizeHandles/>
        </dgm:presLayoutVars>
      </dgm:prSet>
      <dgm:spPr/>
    </dgm:pt>
    <dgm:pt modelId="{AAC2A8EA-1599-4EC3-BE00-AD2CAD4D474C}" type="pres">
      <dgm:prSet presAssocID="{AED57D54-FA48-4362-B336-A4119AA1D13B}" presName="pyramid" presStyleLbl="node1" presStyleIdx="0" presStyleCnt="1" custScaleX="146349"/>
      <dgm:spPr>
        <a:xfrm>
          <a:off x="1512371" y="0"/>
          <a:ext cx="4525963" cy="4525963"/>
        </a:xfrm>
        <a:prstGeom prst="triangle">
          <a:avLst/>
        </a:prstGeom>
        <a:solidFill>
          <a:schemeClr val="accent3"/>
        </a:solidFill>
      </dgm:spPr>
    </dgm:pt>
    <dgm:pt modelId="{70C1FAE6-6D2F-4416-81D6-B917B3663029}" type="pres">
      <dgm:prSet presAssocID="{AED57D54-FA48-4362-B336-A4119AA1D13B}" presName="theList" presStyleCnt="0"/>
      <dgm:spPr/>
    </dgm:pt>
    <dgm:pt modelId="{F535C4B0-8CFE-4723-AF12-20526CA3B495}" type="pres">
      <dgm:prSet presAssocID="{1080B376-8446-4050-807F-F890B49944EE}" presName="aNode" presStyleLbl="fgAcc1" presStyleIdx="0" presStyleCnt="4" custScaleX="173016" custLinFactNeighborX="44912" custLinFactNeighborY="67717">
        <dgm:presLayoutVars>
          <dgm:bulletEnabled val="1"/>
        </dgm:presLayoutVars>
      </dgm:prSet>
      <dgm:spPr>
        <a:prstGeom prst="roundRect">
          <a:avLst/>
        </a:prstGeom>
      </dgm:spPr>
    </dgm:pt>
    <dgm:pt modelId="{22F6614E-294B-4BA0-A7CC-0B276DE5D256}" type="pres">
      <dgm:prSet presAssocID="{1080B376-8446-4050-807F-F890B49944EE}" presName="aSpace" presStyleCnt="0"/>
      <dgm:spPr/>
    </dgm:pt>
    <dgm:pt modelId="{0BF85435-1914-4BBA-96BF-4E2E0C2BD49B}" type="pres">
      <dgm:prSet presAssocID="{45A133F6-19EE-4A7D-AFA0-808E75D8D742}" presName="aNode" presStyleLbl="fgAcc1" presStyleIdx="1" presStyleCnt="4" custScaleX="175000" custLinFactNeighborX="45523" custLinFactNeighborY="76656">
        <dgm:presLayoutVars>
          <dgm:bulletEnabled val="1"/>
        </dgm:presLayoutVars>
      </dgm:prSet>
      <dgm:spPr>
        <a:prstGeom prst="roundRect">
          <a:avLst/>
        </a:prstGeom>
      </dgm:spPr>
    </dgm:pt>
    <dgm:pt modelId="{13203C07-0F25-4E4E-910F-5A6C3AC30A08}" type="pres">
      <dgm:prSet presAssocID="{45A133F6-19EE-4A7D-AFA0-808E75D8D742}" presName="aSpace" presStyleCnt="0"/>
      <dgm:spPr/>
    </dgm:pt>
    <dgm:pt modelId="{C31A3930-EE24-43AA-81EF-930664452763}" type="pres">
      <dgm:prSet presAssocID="{BB1C64F1-AD76-48EC-9BAB-DB6DC88905EA}" presName="aNode" presStyleLbl="fgAcc1" presStyleIdx="2" presStyleCnt="4" custScaleX="177165" custLinFactY="434" custLinFactNeighborX="46439" custLinFactNeighborY="100000">
        <dgm:presLayoutVars>
          <dgm:bulletEnabled val="1"/>
        </dgm:presLayoutVars>
      </dgm:prSet>
      <dgm:spPr>
        <a:prstGeom prst="roundRect">
          <a:avLst/>
        </a:prstGeom>
      </dgm:spPr>
    </dgm:pt>
    <dgm:pt modelId="{259E6C2A-EB2E-4AD8-AC78-B4EAA16D8B13}" type="pres">
      <dgm:prSet presAssocID="{BB1C64F1-AD76-48EC-9BAB-DB6DC88905EA}" presName="aSpace" presStyleCnt="0"/>
      <dgm:spPr/>
    </dgm:pt>
    <dgm:pt modelId="{91854EBB-0939-4602-A2C5-3D70593CEDE7}" type="pres">
      <dgm:prSet presAssocID="{F6CEC9FE-62D4-4529-9A96-AB48FC3DA78F}" presName="aNode" presStyleLbl="fgAcc1" presStyleIdx="3" presStyleCnt="4" custScaleX="176870" custLinFactY="1552" custLinFactNeighborX="46211" custLinFactNeighborY="100000">
        <dgm:presLayoutVars>
          <dgm:bulletEnabled val="1"/>
        </dgm:presLayoutVars>
      </dgm:prSet>
      <dgm:spPr>
        <a:prstGeom prst="roundRect">
          <a:avLst/>
        </a:prstGeom>
      </dgm:spPr>
    </dgm:pt>
    <dgm:pt modelId="{9A493F41-DC15-4C37-9C94-DCB31537C5F0}" type="pres">
      <dgm:prSet presAssocID="{F6CEC9FE-62D4-4529-9A96-AB48FC3DA78F}" presName="aSpace" presStyleCnt="0"/>
      <dgm:spPr/>
    </dgm:pt>
  </dgm:ptLst>
  <dgm:cxnLst>
    <dgm:cxn modelId="{4C46DD9E-FB19-4548-BCCD-7F428F9134AB}" type="presOf" srcId="{BB1C64F1-AD76-48EC-9BAB-DB6DC88905EA}" destId="{C31A3930-EE24-43AA-81EF-930664452763}" srcOrd="0" destOrd="0" presId="urn:microsoft.com/office/officeart/2005/8/layout/pyramid2"/>
    <dgm:cxn modelId="{108B28F3-17CD-4D44-B456-C03E11EB4D54}" srcId="{AED57D54-FA48-4362-B336-A4119AA1D13B}" destId="{1080B376-8446-4050-807F-F890B49944EE}" srcOrd="0" destOrd="0" parTransId="{03EA0294-A3B0-4BD5-9123-735CB0018DA1}" sibTransId="{52025185-8A67-4C17-B11B-13FBFF9F3E84}"/>
    <dgm:cxn modelId="{F5222129-F64B-404C-BE18-8FCE5B1F19F3}" type="presOf" srcId="{AED57D54-FA48-4362-B336-A4119AA1D13B}" destId="{A0CE0532-87CE-4226-BE16-77566DD642BB}" srcOrd="0" destOrd="0" presId="urn:microsoft.com/office/officeart/2005/8/layout/pyramid2"/>
    <dgm:cxn modelId="{6ACD2AD9-8E62-1141-B795-5B0D87F0BC16}" type="presOf" srcId="{1080B376-8446-4050-807F-F890B49944EE}" destId="{F535C4B0-8CFE-4723-AF12-20526CA3B495}" srcOrd="0" destOrd="0" presId="urn:microsoft.com/office/officeart/2005/8/layout/pyramid2"/>
    <dgm:cxn modelId="{09F46D6A-EA5E-2345-B852-580D59BE6ED3}" type="presOf" srcId="{45A133F6-19EE-4A7D-AFA0-808E75D8D742}" destId="{0BF85435-1914-4BBA-96BF-4E2E0C2BD49B}" srcOrd="0" destOrd="0" presId="urn:microsoft.com/office/officeart/2005/8/layout/pyramid2"/>
    <dgm:cxn modelId="{73632F72-13E2-DA4A-9E81-47CB4DF333FA}" type="presOf" srcId="{F6CEC9FE-62D4-4529-9A96-AB48FC3DA78F}" destId="{91854EBB-0939-4602-A2C5-3D70593CEDE7}" srcOrd="0" destOrd="0" presId="urn:microsoft.com/office/officeart/2005/8/layout/pyramid2"/>
    <dgm:cxn modelId="{6856960E-A113-4315-B1DB-D1A402C5C8E3}" srcId="{AED57D54-FA48-4362-B336-A4119AA1D13B}" destId="{BB1C64F1-AD76-48EC-9BAB-DB6DC88905EA}" srcOrd="2" destOrd="0" parTransId="{FB9E7527-4E7C-433B-B79B-CE2A740BBE60}" sibTransId="{D844E69C-F13E-47B5-8D20-6AFE1BE63CC5}"/>
    <dgm:cxn modelId="{D25AB1CE-9C89-42BD-919A-1825AD0D99CC}" srcId="{AED57D54-FA48-4362-B336-A4119AA1D13B}" destId="{45A133F6-19EE-4A7D-AFA0-808E75D8D742}" srcOrd="1" destOrd="0" parTransId="{EE7F0232-B410-4D40-B82F-1000B2332726}" sibTransId="{AFB810D0-D4F6-4A18-B3FF-855C789D8546}"/>
    <dgm:cxn modelId="{31AD3BB9-866D-4852-8A00-CE7CC056F56E}" srcId="{AED57D54-FA48-4362-B336-A4119AA1D13B}" destId="{F6CEC9FE-62D4-4529-9A96-AB48FC3DA78F}" srcOrd="3" destOrd="0" parTransId="{20B47669-3D68-4DD4-A715-65561559A76E}" sibTransId="{BBCEF157-B69D-432F-A5C4-01818EAF9A53}"/>
    <dgm:cxn modelId="{24733B7A-3CC4-ED4E-AB85-F00D5B828509}" type="presParOf" srcId="{A0CE0532-87CE-4226-BE16-77566DD642BB}" destId="{AAC2A8EA-1599-4EC3-BE00-AD2CAD4D474C}" srcOrd="0" destOrd="0" presId="urn:microsoft.com/office/officeart/2005/8/layout/pyramid2"/>
    <dgm:cxn modelId="{E39060E4-C7E2-F140-91E7-9742D9C4CB48}" type="presParOf" srcId="{A0CE0532-87CE-4226-BE16-77566DD642BB}" destId="{70C1FAE6-6D2F-4416-81D6-B917B3663029}" srcOrd="1" destOrd="0" presId="urn:microsoft.com/office/officeart/2005/8/layout/pyramid2"/>
    <dgm:cxn modelId="{258A9907-C837-DB46-8D79-77D077A79298}" type="presParOf" srcId="{70C1FAE6-6D2F-4416-81D6-B917B3663029}" destId="{F535C4B0-8CFE-4723-AF12-20526CA3B495}" srcOrd="0" destOrd="0" presId="urn:microsoft.com/office/officeart/2005/8/layout/pyramid2"/>
    <dgm:cxn modelId="{E13517A0-B042-CE43-86B7-26BE0918E243}" type="presParOf" srcId="{70C1FAE6-6D2F-4416-81D6-B917B3663029}" destId="{22F6614E-294B-4BA0-A7CC-0B276DE5D256}" srcOrd="1" destOrd="0" presId="urn:microsoft.com/office/officeart/2005/8/layout/pyramid2"/>
    <dgm:cxn modelId="{29F03A55-4D01-D24C-A948-C155E41DF2A0}" type="presParOf" srcId="{70C1FAE6-6D2F-4416-81D6-B917B3663029}" destId="{0BF85435-1914-4BBA-96BF-4E2E0C2BD49B}" srcOrd="2" destOrd="0" presId="urn:microsoft.com/office/officeart/2005/8/layout/pyramid2"/>
    <dgm:cxn modelId="{AE7F2821-07E1-D140-ABBF-77877A2A16F4}" type="presParOf" srcId="{70C1FAE6-6D2F-4416-81D6-B917B3663029}" destId="{13203C07-0F25-4E4E-910F-5A6C3AC30A08}" srcOrd="3" destOrd="0" presId="urn:microsoft.com/office/officeart/2005/8/layout/pyramid2"/>
    <dgm:cxn modelId="{A65200B7-0AE1-444E-8630-21FDA838F1DA}" type="presParOf" srcId="{70C1FAE6-6D2F-4416-81D6-B917B3663029}" destId="{C31A3930-EE24-43AA-81EF-930664452763}" srcOrd="4" destOrd="0" presId="urn:microsoft.com/office/officeart/2005/8/layout/pyramid2"/>
    <dgm:cxn modelId="{E9EC942E-483F-BE47-93F1-DE6D7E57F144}" type="presParOf" srcId="{70C1FAE6-6D2F-4416-81D6-B917B3663029}" destId="{259E6C2A-EB2E-4AD8-AC78-B4EAA16D8B13}" srcOrd="5" destOrd="0" presId="urn:microsoft.com/office/officeart/2005/8/layout/pyramid2"/>
    <dgm:cxn modelId="{D299467F-7B6D-FA41-8DA5-7FA41EE38898}" type="presParOf" srcId="{70C1FAE6-6D2F-4416-81D6-B917B3663029}" destId="{91854EBB-0939-4602-A2C5-3D70593CEDE7}" srcOrd="6" destOrd="0" presId="urn:microsoft.com/office/officeart/2005/8/layout/pyramid2"/>
    <dgm:cxn modelId="{38F26F7E-E4F3-A448-AAEE-DB13802AD6ED}" type="presParOf" srcId="{70C1FAE6-6D2F-4416-81D6-B917B3663029}" destId="{9A493F41-DC15-4C37-9C94-DCB31537C5F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Myths</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Absences are only  a problem if they are unexcused</a:t>
          </a: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942E7B9F-0ED8-5E47-810B-1787EDA77051}">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Sporadic versus consecutive absences aren’t a problem  </a:t>
          </a:r>
        </a:p>
      </dgm:t>
    </dgm:pt>
    <dgm:pt modelId="{D17C09AE-3FE4-934B-AB2C-CADDCEB3AC53}" type="parTrans" cxnId="{6C5F4D83-E40C-3541-B235-6EA8982B6817}">
      <dgm:prSet/>
      <dgm:spPr/>
      <dgm:t>
        <a:bodyPr/>
        <a:lstStyle/>
        <a:p>
          <a:endParaRPr lang="en-US"/>
        </a:p>
      </dgm:t>
    </dgm:pt>
    <dgm:pt modelId="{C6E57CAA-35B9-4D45-B430-61B0CEFA6531}" type="sibTrans" cxnId="{6C5F4D83-E40C-3541-B235-6EA8982B6817}">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Barriers</a:t>
          </a:r>
          <a:r>
            <a:rPr lang="en-US" dirty="0">
              <a:ln>
                <a:noFill/>
              </a:ln>
            </a:rPr>
            <a:t>	</a:t>
          </a: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Lack of access to health or dental care</a:t>
          </a: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n>
                <a:noFill/>
              </a:ln>
              <a:latin typeface="Rockwell"/>
              <a:cs typeface="Rockwell"/>
            </a:rPr>
            <a:t>Aversion</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Child struggling academically or socially</a:t>
          </a: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E531AE67-F152-8C46-8243-DE1E6C0E9197}">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Bullying</a:t>
          </a:r>
        </a:p>
      </dgm:t>
    </dgm:pt>
    <dgm:pt modelId="{C39D8E14-54C2-AD4D-954A-520BAE6036DF}" type="parTrans" cxnId="{AE579E75-5E9E-934C-97A0-CFE536923BEC}">
      <dgm:prSet/>
      <dgm:spPr/>
      <dgm:t>
        <a:bodyPr/>
        <a:lstStyle/>
        <a:p>
          <a:endParaRPr lang="en-US"/>
        </a:p>
      </dgm:t>
    </dgm:pt>
    <dgm:pt modelId="{54CBDE95-2F42-1246-ADCA-5A2CB846B9AD}" type="sibTrans" cxnId="{AE579E75-5E9E-934C-97A0-CFE536923BEC}">
      <dgm:prSet/>
      <dgm:spPr/>
      <dgm:t>
        <a:bodyPr/>
        <a:lstStyle/>
        <a:p>
          <a:endParaRPr lang="en-US"/>
        </a:p>
      </dgm:t>
    </dgm:pt>
    <dgm:pt modelId="{FE2D73F3-5276-1649-9B13-39D9296350EB}">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Attendance only matters in the older grades </a:t>
          </a:r>
        </a:p>
      </dgm:t>
    </dgm:pt>
    <dgm:pt modelId="{21CA84A1-BC78-E24C-B355-FCDFDE326E3E}" type="parTrans" cxnId="{9A08B412-6742-6A4D-80B9-CC4A1AC4405F}">
      <dgm:prSet/>
      <dgm:spPr/>
      <dgm:t>
        <a:bodyPr/>
        <a:lstStyle/>
        <a:p>
          <a:endParaRPr lang="en-US"/>
        </a:p>
      </dgm:t>
    </dgm:pt>
    <dgm:pt modelId="{BE6F0457-86D2-7C47-B852-71927AA17D8D}" type="sibTrans" cxnId="{9A08B412-6742-6A4D-80B9-CC4A1AC4405F}">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256685AE-4209-0240-AA45-5A6314890AD2}">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Poor Transportation</a:t>
          </a:r>
        </a:p>
      </dgm:t>
    </dgm:pt>
    <dgm:pt modelId="{A7F73861-1FB5-6149-95BB-8CF1DC72205C}" type="parTrans" cxnId="{9F044206-D550-FB43-A2FD-E7ED8AECFDE5}">
      <dgm:prSet/>
      <dgm:spPr/>
      <dgm:t>
        <a:bodyPr/>
        <a:lstStyle/>
        <a:p>
          <a:endParaRPr lang="en-US"/>
        </a:p>
      </dgm:t>
    </dgm:pt>
    <dgm:pt modelId="{AFD4CA44-B725-5143-869A-009CD3E85E8C}" type="sibTrans" cxnId="{9F044206-D550-FB43-A2FD-E7ED8AECFDE5}">
      <dgm:prSet/>
      <dgm:spPr/>
      <dgm:t>
        <a:bodyPr/>
        <a:lstStyle/>
        <a:p>
          <a:endParaRPr lang="en-US"/>
        </a:p>
      </dgm:t>
    </dgm:pt>
    <dgm:pt modelId="{B8C74226-D16D-4E42-BAF3-78E9EE4848C8}">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Trauma</a:t>
          </a:r>
        </a:p>
      </dgm:t>
    </dgm:pt>
    <dgm:pt modelId="{FEF2A4DF-FDF3-D64C-8E01-68C93B46013F}" type="parTrans" cxnId="{6B999A92-81D1-9F48-AC1C-A94D7952E5DC}">
      <dgm:prSet/>
      <dgm:spPr/>
      <dgm:t>
        <a:bodyPr/>
        <a:lstStyle/>
        <a:p>
          <a:endParaRPr lang="en-US"/>
        </a:p>
      </dgm:t>
    </dgm:pt>
    <dgm:pt modelId="{ECE8D4CF-1246-CD4A-8B5C-C4C98E875118}" type="sibTrans" cxnId="{6B999A92-81D1-9F48-AC1C-A94D7952E5DC}">
      <dgm:prSet/>
      <dgm:spPr/>
      <dgm:t>
        <a:bodyPr/>
        <a:lstStyle/>
        <a:p>
          <a:endParaRPr lang="en-US"/>
        </a:p>
      </dgm:t>
    </dgm:pt>
    <dgm:pt modelId="{E0651A03-CAE3-C948-B388-8C61F9046C93}">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No safe path to school</a:t>
          </a:r>
        </a:p>
      </dgm:t>
    </dgm:pt>
    <dgm:pt modelId="{6D7B721B-FDF4-D840-AA53-44FAF20BFFCA}" type="parTrans" cxnId="{DA72B9A1-115C-5E46-BB38-AB9E9B9A5AE8}">
      <dgm:prSet/>
      <dgm:spPr/>
      <dgm:t>
        <a:bodyPr/>
        <a:lstStyle/>
        <a:p>
          <a:endParaRPr lang="en-US"/>
        </a:p>
      </dgm:t>
    </dgm:pt>
    <dgm:pt modelId="{39084D87-F5B1-C348-83D5-6CD62A06727C}" type="sibTrans" cxnId="{DA72B9A1-115C-5E46-BB38-AB9E9B9A5AE8}">
      <dgm:prSet/>
      <dgm:spPr/>
      <dgm:t>
        <a:bodyPr/>
        <a:lstStyle/>
        <a:p>
          <a:endParaRPr lang="en-US"/>
        </a:p>
      </dgm:t>
    </dgm:pt>
    <dgm:pt modelId="{15A9720E-3B6B-6748-843B-3DC4704B6F46}">
      <dgm:prSet phldrT="[Text]"/>
      <dgm:spPr>
        <a:solidFill>
          <a:schemeClr val="bg1">
            <a:lumMod val="85000"/>
            <a:alpha val="90000"/>
          </a:schemeClr>
        </a:solidFill>
        <a:ln>
          <a:noFill/>
        </a:ln>
      </dgm:spPr>
      <dgm:t>
        <a:bodyPr/>
        <a:lstStyle/>
        <a:p>
          <a:r>
            <a:rPr lang="en-US" b="0" baseline="0" dirty="0">
              <a:solidFill>
                <a:srgbClr val="144056"/>
              </a:solidFill>
              <a:latin typeface="Gill Sans MT"/>
              <a:cs typeface="Gill Sans MT"/>
            </a:rPr>
            <a:t>Ineffective school discipline</a:t>
          </a:r>
          <a:endParaRPr lang="en-US" b="0" dirty="0">
            <a:solidFill>
              <a:srgbClr val="144056"/>
            </a:solidFill>
            <a:latin typeface="Gill Sans MT"/>
            <a:cs typeface="Gill Sans MT"/>
          </a:endParaRPr>
        </a:p>
      </dgm:t>
    </dgm:pt>
    <dgm:pt modelId="{A0F76BE4-AF1F-1249-AAA9-0CF6D9E97092}" type="parTrans" cxnId="{CF9B767D-23E7-3648-B0BD-5A5090C8A187}">
      <dgm:prSet/>
      <dgm:spPr/>
      <dgm:t>
        <a:bodyPr/>
        <a:lstStyle/>
        <a:p>
          <a:endParaRPr lang="en-US"/>
        </a:p>
      </dgm:t>
    </dgm:pt>
    <dgm:pt modelId="{E7D07D6A-0DB1-4541-A651-0E3525C976A5}" type="sibTrans" cxnId="{CF9B767D-23E7-3648-B0BD-5A5090C8A187}">
      <dgm:prSet/>
      <dgm:spPr/>
      <dgm:t>
        <a:bodyPr/>
        <a:lstStyle/>
        <a:p>
          <a:endParaRPr lang="en-US"/>
        </a:p>
      </dgm:t>
    </dgm:pt>
    <dgm:pt modelId="{887E597E-1BC9-8C42-A0CB-7888E7D449F8}">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Parents had negative school experience</a:t>
          </a:r>
          <a:r>
            <a:rPr lang="en-US" b="0" baseline="0" dirty="0">
              <a:solidFill>
                <a:srgbClr val="144056"/>
              </a:solidFill>
              <a:latin typeface="Gill Sans MT"/>
              <a:cs typeface="Gill Sans MT"/>
            </a:rPr>
            <a:t> </a:t>
          </a:r>
          <a:endParaRPr lang="en-US" b="0" dirty="0">
            <a:solidFill>
              <a:srgbClr val="144056"/>
            </a:solidFill>
            <a:latin typeface="Gill Sans MT"/>
            <a:cs typeface="Gill Sans MT"/>
          </a:endParaRPr>
        </a:p>
      </dgm:t>
    </dgm:pt>
    <dgm:pt modelId="{084A7999-7443-E44C-9389-051C7376EAB0}" type="parTrans" cxnId="{267FD1FB-4F8A-7E42-91DC-A02DA5B97FD9}">
      <dgm:prSet/>
      <dgm:spPr/>
      <dgm:t>
        <a:bodyPr/>
        <a:lstStyle/>
        <a:p>
          <a:endParaRPr lang="en-US"/>
        </a:p>
      </dgm:t>
    </dgm:pt>
    <dgm:pt modelId="{20A53C99-4893-464E-996C-6C2FD7F43C5F}" type="sibTrans" cxnId="{267FD1FB-4F8A-7E42-91DC-A02DA5B97FD9}">
      <dgm:prSet/>
      <dgm:spPr/>
      <dgm:t>
        <a:bodyPr/>
        <a:lstStyle/>
        <a:p>
          <a:endParaRPr lang="en-US"/>
        </a:p>
      </dgm:t>
    </dgm:pt>
    <dgm:pt modelId="{5CBF33E8-7A7A-4140-B287-98F41049A47E}">
      <dgm:prSet/>
      <dgm:spPr/>
      <dgm:t>
        <a:bodyPr/>
        <a:lstStyle/>
        <a:p>
          <a:r>
            <a:rPr lang="en-US" b="1" dirty="0">
              <a:latin typeface="Rockwell"/>
              <a:cs typeface="Rockwell"/>
            </a:rPr>
            <a:t>Disengagement</a:t>
          </a:r>
        </a:p>
      </dgm:t>
    </dgm:pt>
    <dgm:pt modelId="{F7519464-3155-2F47-B052-8CA85966AFF0}" type="parTrans" cxnId="{2717F602-EFE9-B441-BCFF-A8E3CB6328F2}">
      <dgm:prSet/>
      <dgm:spPr/>
      <dgm:t>
        <a:bodyPr/>
        <a:lstStyle/>
        <a:p>
          <a:endParaRPr lang="en-US"/>
        </a:p>
      </dgm:t>
    </dgm:pt>
    <dgm:pt modelId="{8F376B28-C5A2-7C40-B17F-0519FBDCAF15}" type="sibTrans" cxnId="{2717F602-EFE9-B441-BCFF-A8E3CB6328F2}">
      <dgm:prSet/>
      <dgm:spPr/>
      <dgm:t>
        <a:bodyPr/>
        <a:lstStyle/>
        <a:p>
          <a:endParaRPr lang="en-US"/>
        </a:p>
      </dgm:t>
    </dgm:pt>
    <dgm:pt modelId="{89F3FDE3-E906-E844-88CD-DEBA26D11AEB}">
      <dgm:prSet/>
      <dgm:spPr/>
      <dgm:t>
        <a:bodyPr/>
        <a:lstStyle/>
        <a:p>
          <a:r>
            <a:rPr lang="en-US" b="0" dirty="0">
              <a:solidFill>
                <a:schemeClr val="accent1"/>
              </a:solidFill>
              <a:latin typeface="Gill Sans MT"/>
              <a:cs typeface="Gill Sans MT"/>
            </a:rPr>
            <a:t>Lack of engaging and relevant instruction</a:t>
          </a:r>
        </a:p>
      </dgm:t>
    </dgm:pt>
    <dgm:pt modelId="{7A918885-50FD-C340-9516-D4D0323F6B55}" type="parTrans" cxnId="{8FB53A17-CB93-BD44-A548-1E7A2376D1DA}">
      <dgm:prSet/>
      <dgm:spPr/>
      <dgm:t>
        <a:bodyPr/>
        <a:lstStyle/>
        <a:p>
          <a:endParaRPr lang="en-US"/>
        </a:p>
      </dgm:t>
    </dgm:pt>
    <dgm:pt modelId="{DC8DE339-03B0-064A-8DB8-CDFE1DF61736}" type="sibTrans" cxnId="{8FB53A17-CB93-BD44-A548-1E7A2376D1DA}">
      <dgm:prSet/>
      <dgm:spPr/>
      <dgm:t>
        <a:bodyPr/>
        <a:lstStyle/>
        <a:p>
          <a:endParaRPr lang="en-US"/>
        </a:p>
      </dgm:t>
    </dgm:pt>
    <dgm:pt modelId="{BE2F6C4F-2CF8-324B-A940-4596188851C8}">
      <dgm:prSet/>
      <dgm:spPr/>
      <dgm:t>
        <a:bodyPr/>
        <a:lstStyle/>
        <a:p>
          <a:r>
            <a:rPr lang="en-US" b="0" dirty="0">
              <a:solidFill>
                <a:schemeClr val="accent1"/>
              </a:solidFill>
              <a:latin typeface="Gill Sans MT"/>
              <a:cs typeface="Gill Sans MT"/>
            </a:rPr>
            <a:t>No meaningful relationships with adults in school</a:t>
          </a:r>
        </a:p>
      </dgm:t>
    </dgm:pt>
    <dgm:pt modelId="{BB3A5482-EB88-4244-9696-9FF18E292C68}" type="parTrans" cxnId="{8F5AF32D-C9B1-E149-BB40-6B17497D8913}">
      <dgm:prSet/>
      <dgm:spPr/>
      <dgm:t>
        <a:bodyPr/>
        <a:lstStyle/>
        <a:p>
          <a:endParaRPr lang="en-US"/>
        </a:p>
      </dgm:t>
    </dgm:pt>
    <dgm:pt modelId="{5B78B44F-632C-194C-9682-2069698046A8}" type="sibTrans" cxnId="{8F5AF32D-C9B1-E149-BB40-6B17497D8913}">
      <dgm:prSet/>
      <dgm:spPr/>
      <dgm:t>
        <a:bodyPr/>
        <a:lstStyle/>
        <a:p>
          <a:endParaRPr lang="en-US"/>
        </a:p>
      </dgm:t>
    </dgm:pt>
    <dgm:pt modelId="{214DE99E-E633-4E45-893F-07403CB3D2BF}">
      <dgm:prSet/>
      <dgm:spPr/>
      <dgm:t>
        <a:bodyPr/>
        <a:lstStyle/>
        <a:p>
          <a:r>
            <a:rPr lang="en-US" b="0" i="0" dirty="0">
              <a:solidFill>
                <a:schemeClr val="accent1"/>
              </a:solidFill>
              <a:latin typeface="Gill Sans MT"/>
              <a:cs typeface="Gill Sans MT"/>
            </a:rPr>
            <a:t>Vulnerable to being with peers out of school vs. in school</a:t>
          </a:r>
          <a:endParaRPr lang="en-US" b="0" dirty="0">
            <a:solidFill>
              <a:schemeClr val="accent1"/>
            </a:solidFill>
            <a:latin typeface="Gill Sans MT"/>
            <a:cs typeface="Gill Sans MT"/>
          </a:endParaRPr>
        </a:p>
      </dgm:t>
    </dgm:pt>
    <dgm:pt modelId="{AC6CA01D-2D3D-4FC6-AF3F-AB056FD3A699}" type="parTrans" cxnId="{E0B8F483-5C7F-44D4-828C-DCC4B315F9AF}">
      <dgm:prSet/>
      <dgm:spPr/>
    </dgm:pt>
    <dgm:pt modelId="{0E95C889-A3A8-4682-A5B2-711D33A123E9}" type="sibTrans" cxnId="{E0B8F483-5C7F-44D4-828C-DCC4B315F9AF}">
      <dgm:prSet/>
      <dgm:spPr/>
    </dgm:pt>
    <dgm:pt modelId="{F2EDE33D-3B19-407D-9319-996E72E30144}">
      <dgm:prSet/>
      <dgm:spPr/>
      <dgm:t>
        <a:bodyPr/>
        <a:lstStyle/>
        <a:p>
          <a:r>
            <a:rPr lang="en-US" b="0" dirty="0">
              <a:solidFill>
                <a:srgbClr val="144056"/>
              </a:solidFill>
              <a:latin typeface="Gill Sans MT"/>
              <a:cs typeface="Gill Sans MT"/>
            </a:rPr>
            <a:t>Poor</a:t>
          </a:r>
          <a:r>
            <a:rPr lang="en-US" b="0" baseline="0" dirty="0">
              <a:solidFill>
                <a:srgbClr val="144056"/>
              </a:solidFill>
              <a:latin typeface="Gill Sans MT"/>
              <a:cs typeface="Gill Sans MT"/>
            </a:rPr>
            <a:t> school climate </a:t>
          </a:r>
          <a:endParaRPr lang="en-US" b="0" dirty="0">
            <a:solidFill>
              <a:schemeClr val="accent1"/>
            </a:solidFill>
            <a:latin typeface="Gill Sans MT"/>
            <a:cs typeface="Gill Sans MT"/>
          </a:endParaRPr>
        </a:p>
      </dgm:t>
    </dgm:pt>
    <dgm:pt modelId="{CA080156-4741-46A6-8332-CB4073033AFB}" type="parTrans" cxnId="{386FC1F5-C26B-4045-849A-135371C383F5}">
      <dgm:prSet/>
      <dgm:spPr/>
    </dgm:pt>
    <dgm:pt modelId="{E046804A-F2A4-4D77-9256-B5768F5AAB46}" type="sibTrans" cxnId="{386FC1F5-C26B-4045-849A-135371C383F5}">
      <dgm:prSet/>
      <dgm:spPr/>
    </dgm:pt>
    <dgm:pt modelId="{3D23B05D-7F92-4096-985C-366EC35AE236}">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Undiagnosed disability</a:t>
          </a:r>
        </a:p>
      </dgm:t>
    </dgm:pt>
    <dgm:pt modelId="{940CE37B-1482-4527-8F36-0CE2FE44F854}" type="parTrans" cxnId="{CC72ED65-C126-40DD-9123-8283A42A7463}">
      <dgm:prSet/>
      <dgm:spPr/>
    </dgm:pt>
    <dgm:pt modelId="{C68FE9B5-19B2-4A59-8597-8CF07265B981}" type="sibTrans" cxnId="{CC72ED65-C126-40DD-9123-8283A42A7463}">
      <dgm:prSet/>
      <dgm:spPr/>
    </dgm:pt>
    <dgm:pt modelId="{5D430DF4-6F4D-45FF-9740-F1D441794FB1}">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Homelessness</a:t>
          </a:r>
        </a:p>
      </dgm:t>
    </dgm:pt>
    <dgm:pt modelId="{7E644D4E-6484-48DF-B3BA-A3A9AF9D4C5B}" type="parTrans" cxnId="{D60D9369-1281-4634-8EEA-E121CE0FDA8B}">
      <dgm:prSet/>
      <dgm:spPr/>
    </dgm:pt>
    <dgm:pt modelId="{8AB13BAA-239D-4934-98F7-3103B4E52C08}" type="sibTrans" cxnId="{D60D9369-1281-4634-8EEA-E121CE0FDA8B}">
      <dgm:prSet/>
      <dgm:spPr/>
    </dgm:pt>
    <dgm:pt modelId="{CB8E8C72-8DFC-CA4A-8B17-3E122CE259F8}" type="pres">
      <dgm:prSet presAssocID="{3EF941B4-A180-4042-AACF-6438BF92077A}" presName="Name0" presStyleCnt="0">
        <dgm:presLayoutVars>
          <dgm:dir/>
          <dgm:animLvl val="lvl"/>
          <dgm:resizeHandles val="exact"/>
        </dgm:presLayoutVars>
      </dgm:prSet>
      <dgm:spPr/>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4">
        <dgm:presLayoutVars>
          <dgm:chMax val="0"/>
          <dgm:chPref val="0"/>
          <dgm:bulletEnabled val="1"/>
        </dgm:presLayoutVars>
      </dgm:prSet>
      <dgm:spPr/>
    </dgm:pt>
    <dgm:pt modelId="{528CB535-E440-5B47-8D72-62C932DFCDED}" type="pres">
      <dgm:prSet presAssocID="{0D73993E-DFB2-8748-9FFF-308EE65645F5}" presName="desTx" presStyleLbl="alignAccFollowNode1" presStyleIdx="0" presStyleCnt="4">
        <dgm:presLayoutVars>
          <dgm:bulletEnabled val="1"/>
        </dgm:presLayoutVars>
      </dgm:prSet>
      <dgm:spPr/>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4" custLinFactNeighborX="-1114" custLinFactNeighborY="-788">
        <dgm:presLayoutVars>
          <dgm:chMax val="0"/>
          <dgm:chPref val="0"/>
          <dgm:bulletEnabled val="1"/>
        </dgm:presLayoutVars>
      </dgm:prSet>
      <dgm:spPr/>
    </dgm:pt>
    <dgm:pt modelId="{901A9F2C-19B2-BB47-A35E-72A33582A851}" type="pres">
      <dgm:prSet presAssocID="{87A49563-B4EF-2A4C-8A4B-706C3FD43D5D}" presName="desTx" presStyleLbl="alignAccFollowNode1" presStyleIdx="1" presStyleCnt="4">
        <dgm:presLayoutVars>
          <dgm:bulletEnabled val="1"/>
        </dgm:presLayoutVars>
      </dgm:prSet>
      <dgm:spPr/>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4">
        <dgm:presLayoutVars>
          <dgm:chMax val="0"/>
          <dgm:chPref val="0"/>
          <dgm:bulletEnabled val="1"/>
        </dgm:presLayoutVars>
      </dgm:prSet>
      <dgm:spPr/>
    </dgm:pt>
    <dgm:pt modelId="{B4013F42-D161-0E45-890C-54B80907D042}" type="pres">
      <dgm:prSet presAssocID="{C1540DF7-28C3-B743-841E-A370C11F1043}" presName="desTx" presStyleLbl="alignAccFollowNode1" presStyleIdx="2" presStyleCnt="4">
        <dgm:presLayoutVars>
          <dgm:bulletEnabled val="1"/>
        </dgm:presLayoutVars>
      </dgm:prSet>
      <dgm:spPr/>
    </dgm:pt>
    <dgm:pt modelId="{639AAC34-3B79-C142-83FF-F87972903B76}" type="pres">
      <dgm:prSet presAssocID="{896CA18B-7B3F-B148-B38F-BF7AF09E9DFB}" presName="space" presStyleCnt="0"/>
      <dgm:spPr/>
    </dgm:pt>
    <dgm:pt modelId="{2E885D49-AB7C-F844-8971-6F6D84ACAD3F}" type="pres">
      <dgm:prSet presAssocID="{5CBF33E8-7A7A-4140-B287-98F41049A47E}" presName="composite" presStyleCnt="0"/>
      <dgm:spPr/>
    </dgm:pt>
    <dgm:pt modelId="{890BB5D5-919B-EF4B-AE16-FC6341614884}" type="pres">
      <dgm:prSet presAssocID="{5CBF33E8-7A7A-4140-B287-98F41049A47E}" presName="parTx" presStyleLbl="alignNode1" presStyleIdx="3" presStyleCnt="4">
        <dgm:presLayoutVars>
          <dgm:chMax val="0"/>
          <dgm:chPref val="0"/>
          <dgm:bulletEnabled val="1"/>
        </dgm:presLayoutVars>
      </dgm:prSet>
      <dgm:spPr/>
    </dgm:pt>
    <dgm:pt modelId="{81FFC7CB-56CE-8144-AC6D-D9A78DA12780}" type="pres">
      <dgm:prSet presAssocID="{5CBF33E8-7A7A-4140-B287-98F41049A47E}" presName="desTx" presStyleLbl="alignAccFollowNode1" presStyleIdx="3" presStyleCnt="4">
        <dgm:presLayoutVars>
          <dgm:bulletEnabled val="1"/>
        </dgm:presLayoutVars>
      </dgm:prSet>
      <dgm:spPr/>
    </dgm:pt>
  </dgm:ptLst>
  <dgm:cxnLst>
    <dgm:cxn modelId="{C8DAE963-74D2-F441-AB5D-5C38EF76667A}" srcId="{0D73993E-DFB2-8748-9FFF-308EE65645F5}" destId="{BCD8DFD1-1E72-084B-A4B1-8650A807721C}" srcOrd="0" destOrd="0" parTransId="{348A6E97-5D73-C140-A565-35F62F4A6FBC}" sibTransId="{E418C408-42F0-2149-AD73-1922A124BC01}"/>
    <dgm:cxn modelId="{55D2517B-893B-8244-9A8A-843B2D1D5969}" type="presOf" srcId="{FE2D73F3-5276-1649-9B13-39D9296350EB}" destId="{528CB535-E440-5B47-8D72-62C932DFCDED}" srcOrd="0" destOrd="2" presId="urn:microsoft.com/office/officeart/2005/8/layout/hList1"/>
    <dgm:cxn modelId="{9F044206-D550-FB43-A2FD-E7ED8AECFDE5}" srcId="{87A49563-B4EF-2A4C-8A4B-706C3FD43D5D}" destId="{256685AE-4209-0240-AA45-5A6314890AD2}" srcOrd="1" destOrd="0" parTransId="{A7F73861-1FB5-6149-95BB-8CF1DC72205C}" sibTransId="{AFD4CA44-B725-5143-869A-009CD3E85E8C}"/>
    <dgm:cxn modelId="{AE579E75-5E9E-934C-97A0-CFE536923BEC}" srcId="{C1540DF7-28C3-B743-841E-A370C11F1043}" destId="{E531AE67-F152-8C46-8243-DE1E6C0E9197}" srcOrd="1" destOrd="0" parTransId="{C39D8E14-54C2-AD4D-954A-520BAE6036DF}" sibTransId="{54CBDE95-2F42-1246-ADCA-5A2CB846B9AD}"/>
    <dgm:cxn modelId="{7FBFC666-ECFB-E44A-8E84-ED0749EA6BFD}" srcId="{87A49563-B4EF-2A4C-8A4B-706C3FD43D5D}" destId="{37E7C01A-B6CF-0648-8F4A-317F6869B82F}" srcOrd="5" destOrd="0" parTransId="{A2010CF7-7F23-9C4B-96FE-198FBA749DC2}" sibTransId="{25E43DD2-5F7A-A141-AB8C-3438D00B7E15}"/>
    <dgm:cxn modelId="{6398A11A-0B83-4641-8343-0EB2A35C9373}" type="presOf" srcId="{15A9720E-3B6B-6748-843B-3DC4704B6F46}" destId="{B4013F42-D161-0E45-890C-54B80907D042}" srcOrd="0" destOrd="2" presId="urn:microsoft.com/office/officeart/2005/8/layout/hList1"/>
    <dgm:cxn modelId="{6B999A92-81D1-9F48-AC1C-A94D7952E5DC}" srcId="{87A49563-B4EF-2A4C-8A4B-706C3FD43D5D}" destId="{B8C74226-D16D-4E42-BAF3-78E9EE4848C8}" srcOrd="2" destOrd="0" parTransId="{FEF2A4DF-FDF3-D64C-8E01-68C93B46013F}" sibTransId="{ECE8D4CF-1246-CD4A-8B5C-C4C98E875118}"/>
    <dgm:cxn modelId="{DA72B9A1-115C-5E46-BB38-AB9E9B9A5AE8}" srcId="{87A49563-B4EF-2A4C-8A4B-706C3FD43D5D}" destId="{E0651A03-CAE3-C948-B388-8C61F9046C93}" srcOrd="3" destOrd="0" parTransId="{6D7B721B-FDF4-D840-AA53-44FAF20BFFCA}" sibTransId="{39084D87-F5B1-C348-83D5-6CD62A06727C}"/>
    <dgm:cxn modelId="{9CADDAAD-7D5D-45F4-8210-EC2D778429BD}" type="presOf" srcId="{F2EDE33D-3B19-407D-9319-996E72E30144}" destId="{81FFC7CB-56CE-8144-AC6D-D9A78DA12780}" srcOrd="0" destOrd="3" presId="urn:microsoft.com/office/officeart/2005/8/layout/hList1"/>
    <dgm:cxn modelId="{B96359D5-352E-446E-8983-190073B2A3C6}" type="presOf" srcId="{214DE99E-E633-4E45-893F-07403CB3D2BF}" destId="{81FFC7CB-56CE-8144-AC6D-D9A78DA12780}" srcOrd="0" destOrd="2" presId="urn:microsoft.com/office/officeart/2005/8/layout/hList1"/>
    <dgm:cxn modelId="{20289247-352C-8C42-A424-98DB4374080D}" type="presOf" srcId="{256685AE-4209-0240-AA45-5A6314890AD2}" destId="{901A9F2C-19B2-BB47-A35E-72A33582A851}" srcOrd="0" destOrd="1"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E0B8F483-5C7F-44D4-828C-DCC4B315F9AF}" srcId="{5CBF33E8-7A7A-4140-B287-98F41049A47E}" destId="{214DE99E-E633-4E45-893F-07403CB3D2BF}" srcOrd="2" destOrd="0" parTransId="{AC6CA01D-2D3D-4FC6-AF3F-AB056FD3A699}" sibTransId="{0E95C889-A3A8-4682-A5B2-711D33A123E9}"/>
    <dgm:cxn modelId="{15643A86-2514-9B48-87FC-AFF41D79F5A0}" type="presOf" srcId="{5CBF33E8-7A7A-4140-B287-98F41049A47E}" destId="{890BB5D5-919B-EF4B-AE16-FC6341614884}" srcOrd="0" destOrd="0" presId="urn:microsoft.com/office/officeart/2005/8/layout/hList1"/>
    <dgm:cxn modelId="{9A08B412-6742-6A4D-80B9-CC4A1AC4405F}" srcId="{0D73993E-DFB2-8748-9FFF-308EE65645F5}" destId="{FE2D73F3-5276-1649-9B13-39D9296350EB}" srcOrd="2" destOrd="0" parTransId="{21CA84A1-BC78-E24C-B355-FCDFDE326E3E}" sibTransId="{BE6F0457-86D2-7C47-B852-71927AA17D8D}"/>
    <dgm:cxn modelId="{B188F606-0558-4E8C-BACE-4F1420F3BC1B}" type="presOf" srcId="{3D23B05D-7F92-4096-985C-366EC35AE236}" destId="{B4013F42-D161-0E45-890C-54B80907D042}" srcOrd="0" destOrd="4" presId="urn:microsoft.com/office/officeart/2005/8/layout/hList1"/>
    <dgm:cxn modelId="{CC72ED65-C126-40DD-9123-8283A42A7463}" srcId="{C1540DF7-28C3-B743-841E-A370C11F1043}" destId="{3D23B05D-7F92-4096-985C-366EC35AE236}" srcOrd="4" destOrd="0" parTransId="{940CE37B-1482-4527-8F36-0CE2FE44F854}" sibTransId="{C68FE9B5-19B2-4A59-8597-8CF07265B981}"/>
    <dgm:cxn modelId="{8F5AF32D-C9B1-E149-BB40-6B17497D8913}" srcId="{5CBF33E8-7A7A-4140-B287-98F41049A47E}" destId="{BE2F6C4F-2CF8-324B-A940-4596188851C8}" srcOrd="1" destOrd="0" parTransId="{BB3A5482-EB88-4244-9696-9FF18E292C68}" sibTransId="{5B78B44F-632C-194C-9682-2069698046A8}"/>
    <dgm:cxn modelId="{DCAC9015-DDFE-9642-83CF-573BD8799837}" type="presOf" srcId="{942E7B9F-0ED8-5E47-810B-1787EDA77051}" destId="{528CB535-E440-5B47-8D72-62C932DFCDED}" srcOrd="0" destOrd="1" presId="urn:microsoft.com/office/officeart/2005/8/layout/hList1"/>
    <dgm:cxn modelId="{267FD1FB-4F8A-7E42-91DC-A02DA5B97FD9}" srcId="{C1540DF7-28C3-B743-841E-A370C11F1043}" destId="{887E597E-1BC9-8C42-A0CB-7888E7D449F8}" srcOrd="3" destOrd="0" parTransId="{084A7999-7443-E44C-9389-051C7376EAB0}" sibTransId="{20A53C99-4893-464E-996C-6C2FD7F43C5F}"/>
    <dgm:cxn modelId="{4C4890E5-0C73-3C4A-A5A6-AFDDDD9126C8}" srcId="{3EF941B4-A180-4042-AACF-6438BF92077A}" destId="{0D73993E-DFB2-8748-9FFF-308EE65645F5}" srcOrd="0" destOrd="0" parTransId="{2CCB204B-6305-054E-A64A-355502C2ED5B}" sibTransId="{3EBCB844-D25C-4C4C-BE4D-70C7D35DCBA3}"/>
    <dgm:cxn modelId="{15F86039-FD16-6E44-A341-FF15DB055B64}" type="presOf" srcId="{C1540DF7-28C3-B743-841E-A370C11F1043}" destId="{7783D475-4A91-5541-987C-EB1914ED9490}" srcOrd="0" destOrd="0" presId="urn:microsoft.com/office/officeart/2005/8/layout/hList1"/>
    <dgm:cxn modelId="{5487B2AE-C482-6649-8609-0C0B3F66CE8C}" type="presOf" srcId="{E531AE67-F152-8C46-8243-DE1E6C0E9197}" destId="{B4013F42-D161-0E45-890C-54B80907D042}" srcOrd="0" destOrd="1" presId="urn:microsoft.com/office/officeart/2005/8/layout/hList1"/>
    <dgm:cxn modelId="{BB80A7A3-94D5-F944-A26F-5BA66C150932}" type="presOf" srcId="{0F75E24C-1473-2E41-835B-F428504E154D}" destId="{901A9F2C-19B2-BB47-A35E-72A33582A851}" srcOrd="0" destOrd="0" presId="urn:microsoft.com/office/officeart/2005/8/layout/hList1"/>
    <dgm:cxn modelId="{5EDF77EC-7544-5A41-A4D5-7157295F9E7D}" srcId="{C1540DF7-28C3-B743-841E-A370C11F1043}" destId="{DBB6B8AA-5E05-444E-81D6-48831243E445}" srcOrd="0" destOrd="0" parTransId="{2E9BBA64-381E-994C-B8A3-1FA3BDA9BDAC}" sibTransId="{4C96AB39-CEEF-9B40-B872-D6102944472C}"/>
    <dgm:cxn modelId="{07B7009B-D6F6-EB4E-886E-57E8F9352CB9}" type="presOf" srcId="{BCD8DFD1-1E72-084B-A4B1-8650A807721C}" destId="{528CB535-E440-5B47-8D72-62C932DFCDED}" srcOrd="0" destOrd="0" presId="urn:microsoft.com/office/officeart/2005/8/layout/hList1"/>
    <dgm:cxn modelId="{E363887A-EC53-AC41-90E1-B30532367AB3}" type="presOf" srcId="{87A49563-B4EF-2A4C-8A4B-706C3FD43D5D}" destId="{A1335879-9AF5-9547-8444-225B9606D53B}" srcOrd="0" destOrd="0" presId="urn:microsoft.com/office/officeart/2005/8/layout/hList1"/>
    <dgm:cxn modelId="{6C5F4D83-E40C-3541-B235-6EA8982B6817}" srcId="{0D73993E-DFB2-8748-9FFF-308EE65645F5}" destId="{942E7B9F-0ED8-5E47-810B-1787EDA77051}" srcOrd="1" destOrd="0" parTransId="{D17C09AE-3FE4-934B-AB2C-CADDCEB3AC53}" sibTransId="{C6E57CAA-35B9-4D45-B430-61B0CEFA6531}"/>
    <dgm:cxn modelId="{9A1066F6-C127-CE42-BDEF-7B087E4A3D2D}" type="presOf" srcId="{3EF941B4-A180-4042-AACF-6438BF92077A}" destId="{CB8E8C72-8DFC-CA4A-8B17-3E122CE259F8}" srcOrd="0" destOrd="0" presId="urn:microsoft.com/office/officeart/2005/8/layout/hList1"/>
    <dgm:cxn modelId="{A9622978-56D8-8140-AEB9-96B1A59ED3D3}" type="presOf" srcId="{0D73993E-DFB2-8748-9FFF-308EE65645F5}" destId="{05EDE430-2924-1A4E-BD46-4B65A7E6C527}" srcOrd="0" destOrd="0" presId="urn:microsoft.com/office/officeart/2005/8/layout/hList1"/>
    <dgm:cxn modelId="{0CED01EB-CB42-6641-BA9D-4D8F36494040}" type="presOf" srcId="{DBB6B8AA-5E05-444E-81D6-48831243E445}" destId="{B4013F42-D161-0E45-890C-54B80907D042}" srcOrd="0" destOrd="0" presId="urn:microsoft.com/office/officeart/2005/8/layout/hList1"/>
    <dgm:cxn modelId="{09542258-60F9-45B1-BE04-165085BBB5D8}" type="presOf" srcId="{5D430DF4-6F4D-45FF-9740-F1D441794FB1}" destId="{901A9F2C-19B2-BB47-A35E-72A33582A851}" srcOrd="0" destOrd="4" presId="urn:microsoft.com/office/officeart/2005/8/layout/hList1"/>
    <dgm:cxn modelId="{EB0883DD-C40F-4E45-A6A3-621998E31947}" type="presOf" srcId="{887E597E-1BC9-8C42-A0CB-7888E7D449F8}" destId="{B4013F42-D161-0E45-890C-54B80907D042}" srcOrd="0" destOrd="3" presId="urn:microsoft.com/office/officeart/2005/8/layout/hList1"/>
    <dgm:cxn modelId="{386FC1F5-C26B-4045-849A-135371C383F5}" srcId="{5CBF33E8-7A7A-4140-B287-98F41049A47E}" destId="{F2EDE33D-3B19-407D-9319-996E72E30144}" srcOrd="3" destOrd="0" parTransId="{CA080156-4741-46A6-8332-CB4073033AFB}" sibTransId="{E046804A-F2A4-4D77-9256-B5768F5AAB46}"/>
    <dgm:cxn modelId="{D2259AAB-C0BF-F74D-8961-16E91C842B24}" type="presOf" srcId="{E0651A03-CAE3-C948-B388-8C61F9046C93}" destId="{901A9F2C-19B2-BB47-A35E-72A33582A851}" srcOrd="0" destOrd="3" presId="urn:microsoft.com/office/officeart/2005/8/layout/hList1"/>
    <dgm:cxn modelId="{2717F602-EFE9-B441-BCFF-A8E3CB6328F2}" srcId="{3EF941B4-A180-4042-AACF-6438BF92077A}" destId="{5CBF33E8-7A7A-4140-B287-98F41049A47E}" srcOrd="3" destOrd="0" parTransId="{F7519464-3155-2F47-B052-8CA85966AFF0}" sibTransId="{8F376B28-C5A2-7C40-B17F-0519FBDCAF15}"/>
    <dgm:cxn modelId="{2FC5545A-D3F7-4447-8DFB-AFC621D924BD}" type="presOf" srcId="{BE2F6C4F-2CF8-324B-A940-4596188851C8}" destId="{81FFC7CB-56CE-8144-AC6D-D9A78DA12780}" srcOrd="0" destOrd="1" presId="urn:microsoft.com/office/officeart/2005/8/layout/hList1"/>
    <dgm:cxn modelId="{D60D9369-1281-4634-8EEA-E121CE0FDA8B}" srcId="{87A49563-B4EF-2A4C-8A4B-706C3FD43D5D}" destId="{5D430DF4-6F4D-45FF-9740-F1D441794FB1}" srcOrd="4" destOrd="0" parTransId="{7E644D4E-6484-48DF-B3BA-A3A9AF9D4C5B}" sibTransId="{8AB13BAA-239D-4934-98F7-3103B4E52C08}"/>
    <dgm:cxn modelId="{D556AE3D-1F1B-6A4B-82E7-08352AB05DEA}" type="presOf" srcId="{37E7C01A-B6CF-0648-8F4A-317F6869B82F}" destId="{901A9F2C-19B2-BB47-A35E-72A33582A851}" srcOrd="0" destOrd="5" presId="urn:microsoft.com/office/officeart/2005/8/layout/hList1"/>
    <dgm:cxn modelId="{CF9B767D-23E7-3648-B0BD-5A5090C8A187}" srcId="{C1540DF7-28C3-B743-841E-A370C11F1043}" destId="{15A9720E-3B6B-6748-843B-3DC4704B6F46}" srcOrd="2" destOrd="0" parTransId="{A0F76BE4-AF1F-1249-AAA9-0CF6D9E97092}" sibTransId="{E7D07D6A-0DB1-4541-A651-0E3525C976A5}"/>
    <dgm:cxn modelId="{48636C6A-8637-5348-9BBB-F178B74F2E11}" type="presOf" srcId="{89F3FDE3-E906-E844-88CD-DEBA26D11AEB}" destId="{81FFC7CB-56CE-8144-AC6D-D9A78DA12780}" srcOrd="0" destOrd="0" presId="urn:microsoft.com/office/officeart/2005/8/layout/hList1"/>
    <dgm:cxn modelId="{8FB53A17-CB93-BD44-A548-1E7A2376D1DA}" srcId="{5CBF33E8-7A7A-4140-B287-98F41049A47E}" destId="{89F3FDE3-E906-E844-88CD-DEBA26D11AEB}" srcOrd="0" destOrd="0" parTransId="{7A918885-50FD-C340-9516-D4D0323F6B55}" sibTransId="{DC8DE339-03B0-064A-8DB8-CDFE1DF61736}"/>
    <dgm:cxn modelId="{C1EA29FB-4D54-F84F-96E3-31A4913998A4}" srcId="{3EF941B4-A180-4042-AACF-6438BF92077A}" destId="{87A49563-B4EF-2A4C-8A4B-706C3FD43D5D}" srcOrd="1" destOrd="0" parTransId="{06C42E16-9FD2-3E48-81B8-A43B0A28284E}" sibTransId="{52D3C088-79FC-7342-B99B-09E910D9E983}"/>
    <dgm:cxn modelId="{7FB194DB-6A7D-0740-98C1-52BA95FD3323}" srcId="{3EF941B4-A180-4042-AACF-6438BF92077A}" destId="{C1540DF7-28C3-B743-841E-A370C11F1043}" srcOrd="2" destOrd="0" parTransId="{0CD58810-B9CE-6A41-BFE4-EDD3EB38D7D5}" sibTransId="{896CA18B-7B3F-B148-B38F-BF7AF09E9DFB}"/>
    <dgm:cxn modelId="{B1D85538-81B0-E140-BBA7-B13479D28953}" type="presOf" srcId="{B8C74226-D16D-4E42-BAF3-78E9EE4848C8}" destId="{901A9F2C-19B2-BB47-A35E-72A33582A851}" srcOrd="0" destOrd="2" presId="urn:microsoft.com/office/officeart/2005/8/layout/hList1"/>
    <dgm:cxn modelId="{43B8B74F-D87F-2F40-8F48-D7CB22AB9794}" type="presParOf" srcId="{CB8E8C72-8DFC-CA4A-8B17-3E122CE259F8}" destId="{A2ACE30B-758F-A94E-9065-17D7A0514171}" srcOrd="0" destOrd="0" presId="urn:microsoft.com/office/officeart/2005/8/layout/hList1"/>
    <dgm:cxn modelId="{68B01CB5-18CF-EB4B-A888-7C8346BC4EF0}" type="presParOf" srcId="{A2ACE30B-758F-A94E-9065-17D7A0514171}" destId="{05EDE430-2924-1A4E-BD46-4B65A7E6C527}" srcOrd="0" destOrd="0" presId="urn:microsoft.com/office/officeart/2005/8/layout/hList1"/>
    <dgm:cxn modelId="{9CE9ED6E-58DD-D54E-8551-7C4CE4CB5F2E}" type="presParOf" srcId="{A2ACE30B-758F-A94E-9065-17D7A0514171}" destId="{528CB535-E440-5B47-8D72-62C932DFCDED}" srcOrd="1" destOrd="0" presId="urn:microsoft.com/office/officeart/2005/8/layout/hList1"/>
    <dgm:cxn modelId="{4085B4C7-EBC3-744A-BB09-CBC09A84EBC5}" type="presParOf" srcId="{CB8E8C72-8DFC-CA4A-8B17-3E122CE259F8}" destId="{552FE5A3-88F6-324B-92BD-983EDD6DBF28}" srcOrd="1" destOrd="0" presId="urn:microsoft.com/office/officeart/2005/8/layout/hList1"/>
    <dgm:cxn modelId="{B44B7803-EC24-D94B-9919-5E8E29BB99BC}" type="presParOf" srcId="{CB8E8C72-8DFC-CA4A-8B17-3E122CE259F8}" destId="{853F2D1D-EA97-9641-8DCE-DA1576603FE1}" srcOrd="2" destOrd="0" presId="urn:microsoft.com/office/officeart/2005/8/layout/hList1"/>
    <dgm:cxn modelId="{CD9CF233-A3B9-554D-B7EF-2FAF7991089F}" type="presParOf" srcId="{853F2D1D-EA97-9641-8DCE-DA1576603FE1}" destId="{A1335879-9AF5-9547-8444-225B9606D53B}" srcOrd="0" destOrd="0" presId="urn:microsoft.com/office/officeart/2005/8/layout/hList1"/>
    <dgm:cxn modelId="{31C6C6BE-BC62-A345-B166-354DA1610E87}" type="presParOf" srcId="{853F2D1D-EA97-9641-8DCE-DA1576603FE1}" destId="{901A9F2C-19B2-BB47-A35E-72A33582A851}" srcOrd="1" destOrd="0" presId="urn:microsoft.com/office/officeart/2005/8/layout/hList1"/>
    <dgm:cxn modelId="{F9EFCC2B-898E-B746-BAFF-42840619E5BB}" type="presParOf" srcId="{CB8E8C72-8DFC-CA4A-8B17-3E122CE259F8}" destId="{177AAD9A-F785-E44E-81F2-1BC945BA4FDA}" srcOrd="3" destOrd="0" presId="urn:microsoft.com/office/officeart/2005/8/layout/hList1"/>
    <dgm:cxn modelId="{7AE7036E-B039-AC4F-83A0-B631CECF7B41}" type="presParOf" srcId="{CB8E8C72-8DFC-CA4A-8B17-3E122CE259F8}" destId="{91C47A94-64BE-6644-8B2D-4FE873905174}" srcOrd="4" destOrd="0" presId="urn:microsoft.com/office/officeart/2005/8/layout/hList1"/>
    <dgm:cxn modelId="{643380E2-10AA-6747-8C33-B486E317C62D}" type="presParOf" srcId="{91C47A94-64BE-6644-8B2D-4FE873905174}" destId="{7783D475-4A91-5541-987C-EB1914ED9490}" srcOrd="0" destOrd="0" presId="urn:microsoft.com/office/officeart/2005/8/layout/hList1"/>
    <dgm:cxn modelId="{89101BA4-2A7D-314E-AF87-040AE3747B05}" type="presParOf" srcId="{91C47A94-64BE-6644-8B2D-4FE873905174}" destId="{B4013F42-D161-0E45-890C-54B80907D042}" srcOrd="1" destOrd="0" presId="urn:microsoft.com/office/officeart/2005/8/layout/hList1"/>
    <dgm:cxn modelId="{77129726-DB54-2741-8860-DF5FE18B6BCC}" type="presParOf" srcId="{CB8E8C72-8DFC-CA4A-8B17-3E122CE259F8}" destId="{639AAC34-3B79-C142-83FF-F87972903B76}" srcOrd="5" destOrd="0" presId="urn:microsoft.com/office/officeart/2005/8/layout/hList1"/>
    <dgm:cxn modelId="{65E649FF-9279-5044-9615-4697383623A3}" type="presParOf" srcId="{CB8E8C72-8DFC-CA4A-8B17-3E122CE259F8}" destId="{2E885D49-AB7C-F844-8971-6F6D84ACAD3F}" srcOrd="6" destOrd="0" presId="urn:microsoft.com/office/officeart/2005/8/layout/hList1"/>
    <dgm:cxn modelId="{19F7A40B-CC52-D449-A991-118701663838}" type="presParOf" srcId="{2E885D49-AB7C-F844-8971-6F6D84ACAD3F}" destId="{890BB5D5-919B-EF4B-AE16-FC6341614884}" srcOrd="0" destOrd="0" presId="urn:microsoft.com/office/officeart/2005/8/layout/hList1"/>
    <dgm:cxn modelId="{9403DE68-5C26-4F4A-AF8D-4F6B77E00C4D}" type="presParOf" srcId="{2E885D49-AB7C-F844-8971-6F6D84ACAD3F}" destId="{81FFC7CB-56CE-8144-AC6D-D9A78DA127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Reinforce Attendance</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baseline="0" dirty="0">
              <a:latin typeface="Gill Sans MT"/>
              <a:cs typeface="Gill Sans MT"/>
            </a:rPr>
            <a:t>Class rewards for good attendance (e.g. popcorn or ice cream parties)</a:t>
          </a:r>
          <a:endParaRPr lang="en-US" b="0" dirty="0">
            <a:solidFill>
              <a:schemeClr val="accent1"/>
            </a:solidFill>
            <a:latin typeface="Gill Sans MT"/>
            <a:cs typeface="Gill Sans MT"/>
          </a:endParaRP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Reinforce Absenteeism</a:t>
          </a:r>
          <a:endParaRPr lang="en-US" dirty="0">
            <a:ln>
              <a:noFill/>
            </a:ln>
          </a:endParaRP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dirty="0">
              <a:latin typeface="Gill Sans MT"/>
              <a:cs typeface="Gill Sans MT"/>
            </a:rPr>
            <a:t>Impersonal letters</a:t>
          </a:r>
          <a:endParaRPr lang="en-US" b="0" dirty="0">
            <a:solidFill>
              <a:srgbClr val="144056"/>
            </a:solidFill>
            <a:latin typeface="Gill Sans MT"/>
            <a:cs typeface="Gill Sans MT"/>
          </a:endParaRP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C9E781E2-0395-2F43-9D66-26899B0F7E1C}">
      <dgm:prSet/>
      <dgm:spPr>
        <a:solidFill>
          <a:schemeClr val="bg1">
            <a:lumMod val="85000"/>
            <a:alpha val="90000"/>
          </a:schemeClr>
        </a:solidFill>
      </dgm:spPr>
      <dgm:t>
        <a:bodyPr/>
        <a:lstStyle/>
        <a:p>
          <a:endParaRPr lang="en-US" b="0" baseline="0" dirty="0">
            <a:latin typeface="Gill Sans MT"/>
            <a:cs typeface="Gill Sans MT"/>
          </a:endParaRPr>
        </a:p>
      </dgm:t>
    </dgm:pt>
    <dgm:pt modelId="{389B95F8-1F20-A54F-8BF5-5A4799B758A1}" type="parTrans" cxnId="{9C77A947-AA86-924F-AC7C-906EBE31D3F6}">
      <dgm:prSet/>
      <dgm:spPr/>
      <dgm:t>
        <a:bodyPr/>
        <a:lstStyle/>
        <a:p>
          <a:endParaRPr lang="en-US"/>
        </a:p>
      </dgm:t>
    </dgm:pt>
    <dgm:pt modelId="{17A333B9-490A-B141-9979-458E009FB7C3}" type="sibTrans" cxnId="{9C77A947-AA86-924F-AC7C-906EBE31D3F6}">
      <dgm:prSet/>
      <dgm:spPr/>
      <dgm:t>
        <a:bodyPr/>
        <a:lstStyle/>
        <a:p>
          <a:endParaRPr lang="en-US"/>
        </a:p>
      </dgm:t>
    </dgm:pt>
    <dgm:pt modelId="{D01DE0E4-7181-5C42-BA1E-CFF23E5CD886}">
      <dgm:prSet/>
      <dgm:spPr>
        <a:solidFill>
          <a:schemeClr val="bg1">
            <a:lumMod val="85000"/>
            <a:alpha val="90000"/>
          </a:schemeClr>
        </a:solidFill>
      </dgm:spPr>
      <dgm:t>
        <a:bodyPr/>
        <a:lstStyle/>
        <a:p>
          <a:r>
            <a:rPr lang="en-US" b="0" baseline="0" dirty="0">
              <a:latin typeface="Gill Sans MT"/>
              <a:cs typeface="Gill Sans MT"/>
            </a:rPr>
            <a:t>Individual recognition for students with good attendance</a:t>
          </a:r>
          <a:endParaRPr lang="en-US" b="0" dirty="0">
            <a:latin typeface="Gill Sans MT"/>
            <a:cs typeface="Gill Sans MT"/>
          </a:endParaRPr>
        </a:p>
      </dgm:t>
    </dgm:pt>
    <dgm:pt modelId="{7E1EB033-4D2D-0640-91BF-F77E04B7C522}" type="parTrans" cxnId="{83A77111-F73B-3C44-A428-34B668AA8E05}">
      <dgm:prSet/>
      <dgm:spPr/>
      <dgm:t>
        <a:bodyPr/>
        <a:lstStyle/>
        <a:p>
          <a:endParaRPr lang="en-US"/>
        </a:p>
      </dgm:t>
    </dgm:pt>
    <dgm:pt modelId="{E4A71561-63EE-F44A-BB21-44622A1AC5E2}" type="sibTrans" cxnId="{83A77111-F73B-3C44-A428-34B668AA8E05}">
      <dgm:prSet/>
      <dgm:spPr/>
      <dgm:t>
        <a:bodyPr/>
        <a:lstStyle/>
        <a:p>
          <a:endParaRPr lang="en-US"/>
        </a:p>
      </dgm:t>
    </dgm:pt>
    <dgm:pt modelId="{1660777E-8C61-664C-B95E-959A5CEAA961}">
      <dgm:prSet/>
      <dgm:spPr/>
      <dgm:t>
        <a:bodyPr/>
        <a:lstStyle/>
        <a:p>
          <a:r>
            <a:rPr lang="en-US" b="0" dirty="0">
              <a:latin typeface="Gill Sans MT"/>
              <a:cs typeface="Gill Sans MT"/>
            </a:rPr>
            <a:t>Teachers send work home in response to absences</a:t>
          </a:r>
        </a:p>
      </dgm:t>
    </dgm:pt>
    <dgm:pt modelId="{AE874325-761E-1E4F-A799-47CB8889A106}" type="parTrans" cxnId="{3BB3346F-6F9D-924D-ACF2-38F708138EBF}">
      <dgm:prSet/>
      <dgm:spPr/>
      <dgm:t>
        <a:bodyPr/>
        <a:lstStyle/>
        <a:p>
          <a:endParaRPr lang="en-US"/>
        </a:p>
      </dgm:t>
    </dgm:pt>
    <dgm:pt modelId="{C6FB008A-9045-6B4C-9A7D-612069FE1019}" type="sibTrans" cxnId="{3BB3346F-6F9D-924D-ACF2-38F708138EBF}">
      <dgm:prSet/>
      <dgm:spPr/>
      <dgm:t>
        <a:bodyPr/>
        <a:lstStyle/>
        <a:p>
          <a:endParaRPr lang="en-US"/>
        </a:p>
      </dgm:t>
    </dgm:pt>
    <dgm:pt modelId="{01966636-AC68-9742-9CD3-F62D957279F8}">
      <dgm:prSet/>
      <dgm:spPr/>
      <dgm:t>
        <a:bodyPr/>
        <a:lstStyle/>
        <a:p>
          <a:r>
            <a:rPr lang="en-US" b="0" dirty="0">
              <a:latin typeface="Gill Sans MT"/>
              <a:cs typeface="Gill Sans MT"/>
            </a:rPr>
            <a:t>Teachers</a:t>
          </a:r>
          <a:r>
            <a:rPr lang="en-US" b="0" baseline="0" dirty="0">
              <a:latin typeface="Gill Sans MT"/>
              <a:cs typeface="Gill Sans MT"/>
            </a:rPr>
            <a:t> do not address absenteeism issue with the parent</a:t>
          </a:r>
          <a:endParaRPr lang="en-US" b="0" dirty="0">
            <a:latin typeface="Gill Sans MT"/>
            <a:cs typeface="Gill Sans MT"/>
          </a:endParaRPr>
        </a:p>
      </dgm:t>
    </dgm:pt>
    <dgm:pt modelId="{ED3CF626-0CA4-A840-9786-1CA0677FE7E1}" type="parTrans" cxnId="{06B41ACF-5E67-174A-88AB-E3A50EB1EC8B}">
      <dgm:prSet/>
      <dgm:spPr/>
      <dgm:t>
        <a:bodyPr/>
        <a:lstStyle/>
        <a:p>
          <a:endParaRPr lang="en-US"/>
        </a:p>
      </dgm:t>
    </dgm:pt>
    <dgm:pt modelId="{D59A6C20-B489-4745-804F-F4E2CAF57646}" type="sibTrans" cxnId="{06B41ACF-5E67-174A-88AB-E3A50EB1EC8B}">
      <dgm:prSet/>
      <dgm:spPr/>
      <dgm:t>
        <a:bodyPr/>
        <a:lstStyle/>
        <a:p>
          <a:endParaRPr lang="en-US"/>
        </a:p>
      </dgm:t>
    </dgm:pt>
    <dgm:pt modelId="{83160D9A-F0CB-8843-A389-18A1D2F394DF}">
      <dgm:prSet/>
      <dgm:spPr/>
      <dgm:t>
        <a:bodyPr/>
        <a:lstStyle/>
        <a:p>
          <a:r>
            <a:rPr lang="en-US" b="0" dirty="0">
              <a:latin typeface="Gill Sans MT"/>
              <a:cs typeface="Gill Sans MT"/>
            </a:rPr>
            <a:t>Parents do not feel their child</a:t>
          </a:r>
          <a:r>
            <a:rPr lang="en-US" b="0" baseline="0" dirty="0">
              <a:latin typeface="Gill Sans MT"/>
              <a:cs typeface="Gill Sans MT"/>
            </a:rPr>
            <a:t> is</a:t>
          </a:r>
          <a:r>
            <a:rPr lang="en-US" b="0" dirty="0">
              <a:latin typeface="Gill Sans MT"/>
              <a:cs typeface="Gill Sans MT"/>
            </a:rPr>
            <a:t> safe in school</a:t>
          </a:r>
        </a:p>
      </dgm:t>
    </dgm:pt>
    <dgm:pt modelId="{E56D4F9A-D39C-F342-8E85-992F789B71FC}" type="parTrans" cxnId="{ED174D76-8524-1846-88CA-93735ACE8D72}">
      <dgm:prSet/>
      <dgm:spPr/>
      <dgm:t>
        <a:bodyPr/>
        <a:lstStyle/>
        <a:p>
          <a:endParaRPr lang="en-US"/>
        </a:p>
      </dgm:t>
    </dgm:pt>
    <dgm:pt modelId="{D8BD49BC-13DE-5A46-9238-FB4AE9B32664}" type="sibTrans" cxnId="{ED174D76-8524-1846-88CA-93735ACE8D72}">
      <dgm:prSet/>
      <dgm:spPr/>
      <dgm:t>
        <a:bodyPr/>
        <a:lstStyle/>
        <a:p>
          <a:endParaRPr lang="en-US"/>
        </a:p>
      </dgm:t>
    </dgm:pt>
    <dgm:pt modelId="{99B4C001-48AE-AD45-985D-76746FF5448E}">
      <dgm:prSet/>
      <dgm:spPr/>
      <dgm:t>
        <a:bodyPr/>
        <a:lstStyle/>
        <a:p>
          <a:r>
            <a:rPr lang="en-US" b="0" dirty="0">
              <a:latin typeface="Gill Sans MT"/>
              <a:cs typeface="Gill Sans MT"/>
            </a:rPr>
            <a:t>High levels of absenteeism in the class</a:t>
          </a:r>
        </a:p>
      </dgm:t>
    </dgm:pt>
    <dgm:pt modelId="{40E55A24-0DA9-3849-8438-9C5D41A46C89}" type="parTrans" cxnId="{684342EC-F1EA-B442-B36F-942A1A1499FC}">
      <dgm:prSet/>
      <dgm:spPr/>
      <dgm:t>
        <a:bodyPr/>
        <a:lstStyle/>
        <a:p>
          <a:endParaRPr lang="en-US"/>
        </a:p>
      </dgm:t>
    </dgm:pt>
    <dgm:pt modelId="{E7ECA89C-EA6E-7A43-917C-8B37C50BFA2D}" type="sibTrans" cxnId="{684342EC-F1EA-B442-B36F-942A1A1499FC}">
      <dgm:prSet/>
      <dgm:spPr/>
      <dgm:t>
        <a:bodyPr/>
        <a:lstStyle/>
        <a:p>
          <a:endParaRPr lang="en-US"/>
        </a:p>
      </dgm:t>
    </dgm:pt>
    <dgm:pt modelId="{CB8E8C72-8DFC-CA4A-8B17-3E122CE259F8}" type="pres">
      <dgm:prSet presAssocID="{3EF941B4-A180-4042-AACF-6438BF92077A}" presName="Name0" presStyleCnt="0">
        <dgm:presLayoutVars>
          <dgm:dir/>
          <dgm:animLvl val="lvl"/>
          <dgm:resizeHandles val="exact"/>
        </dgm:presLayoutVars>
      </dgm:prSet>
      <dgm:spPr/>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2">
        <dgm:presLayoutVars>
          <dgm:chMax val="0"/>
          <dgm:chPref val="0"/>
          <dgm:bulletEnabled val="1"/>
        </dgm:presLayoutVars>
      </dgm:prSet>
      <dgm:spPr/>
    </dgm:pt>
    <dgm:pt modelId="{528CB535-E440-5B47-8D72-62C932DFCDED}" type="pres">
      <dgm:prSet presAssocID="{0D73993E-DFB2-8748-9FFF-308EE65645F5}" presName="desTx" presStyleLbl="alignAccFollowNode1" presStyleIdx="0" presStyleCnt="2">
        <dgm:presLayoutVars>
          <dgm:bulletEnabled val="1"/>
        </dgm:presLayoutVars>
      </dgm:prSet>
      <dgm:spPr/>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2" custLinFactNeighborX="-1114" custLinFactNeighborY="-788">
        <dgm:presLayoutVars>
          <dgm:chMax val="0"/>
          <dgm:chPref val="0"/>
          <dgm:bulletEnabled val="1"/>
        </dgm:presLayoutVars>
      </dgm:prSet>
      <dgm:spPr/>
    </dgm:pt>
    <dgm:pt modelId="{901A9F2C-19B2-BB47-A35E-72A33582A851}" type="pres">
      <dgm:prSet presAssocID="{87A49563-B4EF-2A4C-8A4B-706C3FD43D5D}" presName="desTx" presStyleLbl="alignAccFollowNode1" presStyleIdx="1" presStyleCnt="2" custLinFactNeighborX="-1083">
        <dgm:presLayoutVars>
          <dgm:bulletEnabled val="1"/>
        </dgm:presLayoutVars>
      </dgm:prSet>
      <dgm:spPr/>
    </dgm:pt>
  </dgm:ptLst>
  <dgm:cxnLst>
    <dgm:cxn modelId="{71D2EA13-DCB4-4841-A555-04D7115FF7F7}" type="presOf" srcId="{D01DE0E4-7181-5C42-BA1E-CFF23E5CD886}" destId="{528CB535-E440-5B47-8D72-62C932DFCDED}" srcOrd="0" destOrd="2" presId="urn:microsoft.com/office/officeart/2005/8/layout/hList1"/>
    <dgm:cxn modelId="{0C5F9817-3069-F747-9534-F97729D8CB40}" type="presOf" srcId="{BCD8DFD1-1E72-084B-A4B1-8650A807721C}" destId="{528CB535-E440-5B47-8D72-62C932DFCDED}" srcOrd="0" destOrd="0" presId="urn:microsoft.com/office/officeart/2005/8/layout/hList1"/>
    <dgm:cxn modelId="{9AC16FD8-ACF3-2643-8293-6956081F47F2}" type="presOf" srcId="{3EF941B4-A180-4042-AACF-6438BF92077A}" destId="{CB8E8C72-8DFC-CA4A-8B17-3E122CE259F8}" srcOrd="0" destOrd="0" presId="urn:microsoft.com/office/officeart/2005/8/layout/hList1"/>
    <dgm:cxn modelId="{4C4890E5-0C73-3C4A-A5A6-AFDDDD9126C8}" srcId="{3EF941B4-A180-4042-AACF-6438BF92077A}" destId="{0D73993E-DFB2-8748-9FFF-308EE65645F5}" srcOrd="0" destOrd="0" parTransId="{2CCB204B-6305-054E-A64A-355502C2ED5B}" sibTransId="{3EBCB844-D25C-4C4C-BE4D-70C7D35DCBA3}"/>
    <dgm:cxn modelId="{E647AB64-195E-8F41-B150-8D55EE7E627D}" type="presOf" srcId="{0F75E24C-1473-2E41-835B-F428504E154D}" destId="{901A9F2C-19B2-BB47-A35E-72A33582A851}" srcOrd="0" destOrd="0" presId="urn:microsoft.com/office/officeart/2005/8/layout/hList1"/>
    <dgm:cxn modelId="{ED174D76-8524-1846-88CA-93735ACE8D72}" srcId="{87A49563-B4EF-2A4C-8A4B-706C3FD43D5D}" destId="{83160D9A-F0CB-8843-A389-18A1D2F394DF}" srcOrd="3" destOrd="0" parTransId="{E56D4F9A-D39C-F342-8E85-992F789B71FC}" sibTransId="{D8BD49BC-13DE-5A46-9238-FB4AE9B32664}"/>
    <dgm:cxn modelId="{06B41ACF-5E67-174A-88AB-E3A50EB1EC8B}" srcId="{87A49563-B4EF-2A4C-8A4B-706C3FD43D5D}" destId="{01966636-AC68-9742-9CD3-F62D957279F8}" srcOrd="2" destOrd="0" parTransId="{ED3CF626-0CA4-A840-9786-1CA0677FE7E1}" sibTransId="{D59A6C20-B489-4745-804F-F4E2CAF57646}"/>
    <dgm:cxn modelId="{9ED91CCE-B3C6-D046-A069-5CCC569F6441}" type="presOf" srcId="{C9E781E2-0395-2F43-9D66-26899B0F7E1C}" destId="{528CB535-E440-5B47-8D72-62C932DFCDED}" srcOrd="0" destOrd="1" presId="urn:microsoft.com/office/officeart/2005/8/layout/hList1"/>
    <dgm:cxn modelId="{684342EC-F1EA-B442-B36F-942A1A1499FC}" srcId="{87A49563-B4EF-2A4C-8A4B-706C3FD43D5D}" destId="{99B4C001-48AE-AD45-985D-76746FF5448E}" srcOrd="4" destOrd="0" parTransId="{40E55A24-0DA9-3849-8438-9C5D41A46C89}" sibTransId="{E7ECA89C-EA6E-7A43-917C-8B37C50BFA2D}"/>
    <dgm:cxn modelId="{7FBFC666-ECFB-E44A-8E84-ED0749EA6BFD}" srcId="{87A49563-B4EF-2A4C-8A4B-706C3FD43D5D}" destId="{37E7C01A-B6CF-0648-8F4A-317F6869B82F}" srcOrd="5" destOrd="0" parTransId="{A2010CF7-7F23-9C4B-96FE-198FBA749DC2}" sibTransId="{25E43DD2-5F7A-A141-AB8C-3438D00B7E15}"/>
    <dgm:cxn modelId="{83A77111-F73B-3C44-A428-34B668AA8E05}" srcId="{0D73993E-DFB2-8748-9FFF-308EE65645F5}" destId="{D01DE0E4-7181-5C42-BA1E-CFF23E5CD886}" srcOrd="2" destOrd="0" parTransId="{7E1EB033-4D2D-0640-91BF-F77E04B7C522}" sibTransId="{E4A71561-63EE-F44A-BB21-44622A1AC5E2}"/>
    <dgm:cxn modelId="{BDFBFA7B-DE5B-FE45-9186-070538468056}" type="presOf" srcId="{37E7C01A-B6CF-0648-8F4A-317F6869B82F}" destId="{901A9F2C-19B2-BB47-A35E-72A33582A851}" srcOrd="0" destOrd="5"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27FAA4DE-D634-C74E-90CF-3F391E8D78EE}" type="presOf" srcId="{0D73993E-DFB2-8748-9FFF-308EE65645F5}" destId="{05EDE430-2924-1A4E-BD46-4B65A7E6C527}" srcOrd="0" destOrd="0" presId="urn:microsoft.com/office/officeart/2005/8/layout/hList1"/>
    <dgm:cxn modelId="{5693807A-08FB-CA4E-8FF8-8C89BA4ECF16}" type="presOf" srcId="{83160D9A-F0CB-8843-A389-18A1D2F394DF}" destId="{901A9F2C-19B2-BB47-A35E-72A33582A851}" srcOrd="0" destOrd="3" presId="urn:microsoft.com/office/officeart/2005/8/layout/hList1"/>
    <dgm:cxn modelId="{EBF4DDA9-800F-D94B-9609-2C5801FFFDBC}" type="presOf" srcId="{01966636-AC68-9742-9CD3-F62D957279F8}" destId="{901A9F2C-19B2-BB47-A35E-72A33582A851}" srcOrd="0" destOrd="2" presId="urn:microsoft.com/office/officeart/2005/8/layout/hList1"/>
    <dgm:cxn modelId="{C442A877-86F1-5D45-8B5A-DBC9C2789CD2}" type="presOf" srcId="{87A49563-B4EF-2A4C-8A4B-706C3FD43D5D}" destId="{A1335879-9AF5-9547-8444-225B9606D53B}" srcOrd="0" destOrd="0"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9C77A947-AA86-924F-AC7C-906EBE31D3F6}" srcId="{0D73993E-DFB2-8748-9FFF-308EE65645F5}" destId="{C9E781E2-0395-2F43-9D66-26899B0F7E1C}" srcOrd="1" destOrd="0" parTransId="{389B95F8-1F20-A54F-8BF5-5A4799B758A1}" sibTransId="{17A333B9-490A-B141-9979-458E009FB7C3}"/>
    <dgm:cxn modelId="{3BB3346F-6F9D-924D-ACF2-38F708138EBF}" srcId="{87A49563-B4EF-2A4C-8A4B-706C3FD43D5D}" destId="{1660777E-8C61-664C-B95E-959A5CEAA961}" srcOrd="1" destOrd="0" parTransId="{AE874325-761E-1E4F-A799-47CB8889A106}" sibTransId="{C6FB008A-9045-6B4C-9A7D-612069FE1019}"/>
    <dgm:cxn modelId="{4983B343-A1A3-6D40-8573-67B04E2AF416}" type="presOf" srcId="{1660777E-8C61-664C-B95E-959A5CEAA961}" destId="{901A9F2C-19B2-BB47-A35E-72A33582A851}" srcOrd="0" destOrd="1" presId="urn:microsoft.com/office/officeart/2005/8/layout/hList1"/>
    <dgm:cxn modelId="{5F7F961E-A803-BA43-A715-D5CEF2F8611A}" type="presOf" srcId="{99B4C001-48AE-AD45-985D-76746FF5448E}" destId="{901A9F2C-19B2-BB47-A35E-72A33582A851}" srcOrd="0" destOrd="4"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EF1595CC-5FB0-0B48-899D-B00022C32E5A}" type="presParOf" srcId="{CB8E8C72-8DFC-CA4A-8B17-3E122CE259F8}" destId="{A2ACE30B-758F-A94E-9065-17D7A0514171}" srcOrd="0" destOrd="0" presId="urn:microsoft.com/office/officeart/2005/8/layout/hList1"/>
    <dgm:cxn modelId="{25904784-B114-7A40-AC1C-6E0D5A4A47BB}" type="presParOf" srcId="{A2ACE30B-758F-A94E-9065-17D7A0514171}" destId="{05EDE430-2924-1A4E-BD46-4B65A7E6C527}" srcOrd="0" destOrd="0" presId="urn:microsoft.com/office/officeart/2005/8/layout/hList1"/>
    <dgm:cxn modelId="{BC632405-0005-7C4E-9811-BC88B76F3DB4}" type="presParOf" srcId="{A2ACE30B-758F-A94E-9065-17D7A0514171}" destId="{528CB535-E440-5B47-8D72-62C932DFCDED}" srcOrd="1" destOrd="0" presId="urn:microsoft.com/office/officeart/2005/8/layout/hList1"/>
    <dgm:cxn modelId="{F8CEE827-3C16-3846-A44E-F63B8F1F5E48}" type="presParOf" srcId="{CB8E8C72-8DFC-CA4A-8B17-3E122CE259F8}" destId="{552FE5A3-88F6-324B-92BD-983EDD6DBF28}" srcOrd="1" destOrd="0" presId="urn:microsoft.com/office/officeart/2005/8/layout/hList1"/>
    <dgm:cxn modelId="{2AE16129-D807-1C47-A637-F9543AC846AA}" type="presParOf" srcId="{CB8E8C72-8DFC-CA4A-8B17-3E122CE259F8}" destId="{853F2D1D-EA97-9641-8DCE-DA1576603FE1}" srcOrd="2" destOrd="0" presId="urn:microsoft.com/office/officeart/2005/8/layout/hList1"/>
    <dgm:cxn modelId="{4629F742-309F-A341-BC3D-9D3536FDDCF7}" type="presParOf" srcId="{853F2D1D-EA97-9641-8DCE-DA1576603FE1}" destId="{A1335879-9AF5-9547-8444-225B9606D53B}" srcOrd="0" destOrd="0" presId="urn:microsoft.com/office/officeart/2005/8/layout/hList1"/>
    <dgm:cxn modelId="{06B762EC-60BE-DE43-961A-78B26FDB5C62}" type="presParOf" srcId="{853F2D1D-EA97-9641-8DCE-DA1576603FE1}" destId="{901A9F2C-19B2-BB47-A35E-72A33582A85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F2FFA8-6564-7149-B7C9-278CDFA23D31}" type="doc">
      <dgm:prSet loTypeId="urn:microsoft.com/office/officeart/2005/8/layout/radial4" loCatId="pyramid" qsTypeId="urn:microsoft.com/office/officeart/2005/8/quickstyle/simple4" qsCatId="simple" csTypeId="urn:microsoft.com/office/officeart/2005/8/colors/accent1_2" csCatId="accent1" phldr="1"/>
      <dgm:spPr/>
      <dgm:t>
        <a:bodyPr/>
        <a:lstStyle/>
        <a:p>
          <a:endParaRPr lang="en-US"/>
        </a:p>
      </dgm:t>
    </dgm:pt>
    <dgm:pt modelId="{FC7146FD-3F4B-B043-80C1-67F830A5A889}">
      <dgm:prSet phldrT="[Text]"/>
      <dgm:spPr>
        <a:solidFill>
          <a:srgbClr val="144056"/>
        </a:solidFill>
      </dgm:spPr>
      <dgm:t>
        <a:bodyPr/>
        <a:lstStyle/>
        <a:p>
          <a:r>
            <a:rPr lang="en-US" b="0" dirty="0">
              <a:solidFill>
                <a:prstClr val="white"/>
              </a:solidFill>
              <a:latin typeface="Gill Sans MT"/>
              <a:cs typeface="Gill Sans MT"/>
            </a:rPr>
            <a:t>Positive Linkages and  Engagement  for Students and Families </a:t>
          </a:r>
          <a:endParaRPr lang="en-US" b="0" dirty="0">
            <a:latin typeface="Gill Sans MT"/>
            <a:cs typeface="Gill Sans MT"/>
          </a:endParaRPr>
        </a:p>
      </dgm:t>
    </dgm:pt>
    <dgm:pt modelId="{E086EDDD-D0DC-E345-90CD-290C96C490F6}" type="parTrans" cxnId="{B8411F4A-1627-A14A-8221-DE83B7014845}">
      <dgm:prSet/>
      <dgm:spPr/>
      <dgm:t>
        <a:bodyPr/>
        <a:lstStyle/>
        <a:p>
          <a:endParaRPr lang="en-US"/>
        </a:p>
      </dgm:t>
    </dgm:pt>
    <dgm:pt modelId="{31D4471C-96B6-774B-A7CE-796BA4CCEFC4}" type="sibTrans" cxnId="{B8411F4A-1627-A14A-8221-DE83B7014845}">
      <dgm:prSet/>
      <dgm:spPr/>
      <dgm:t>
        <a:bodyPr/>
        <a:lstStyle/>
        <a:p>
          <a:endParaRPr lang="en-US"/>
        </a:p>
      </dgm:t>
    </dgm:pt>
    <dgm:pt modelId="{7640C923-38DC-EE43-82AB-07A5B62E57F4}">
      <dgm:prSet phldrT="[Text]"/>
      <dgm:spPr>
        <a:solidFill>
          <a:schemeClr val="accent5"/>
        </a:solidFill>
      </dgm:spPr>
      <dgm:t>
        <a:bodyPr/>
        <a:lstStyle/>
        <a:p>
          <a:r>
            <a:rPr lang="en-US" b="0" dirty="0">
              <a:latin typeface="Gill Sans MT"/>
              <a:cs typeface="Gill Sans MT"/>
            </a:rPr>
            <a:t>Assign caring mentors</a:t>
          </a:r>
        </a:p>
      </dgm:t>
    </dgm:pt>
    <dgm:pt modelId="{0F3DF1FD-22E7-2646-A97C-7D9241D031E4}" type="parTrans" cxnId="{520499D2-B9F1-7E46-98F5-8CEAFCAE92A1}">
      <dgm:prSet/>
      <dgm:spPr/>
      <dgm:t>
        <a:bodyPr/>
        <a:lstStyle/>
        <a:p>
          <a:endParaRPr lang="en-US"/>
        </a:p>
      </dgm:t>
    </dgm:pt>
    <dgm:pt modelId="{0481E6C2-6BAE-0B48-9A72-FB60385E4EF1}" type="sibTrans" cxnId="{520499D2-B9F1-7E46-98F5-8CEAFCAE92A1}">
      <dgm:prSet/>
      <dgm:spPr/>
      <dgm:t>
        <a:bodyPr/>
        <a:lstStyle/>
        <a:p>
          <a:endParaRPr lang="en-US"/>
        </a:p>
      </dgm:t>
    </dgm:pt>
    <dgm:pt modelId="{14798FBF-1DB2-D44A-8BA8-8A003C6F90EC}">
      <dgm:prSet phldrT="[Text]"/>
      <dgm:spPr>
        <a:solidFill>
          <a:schemeClr val="accent3"/>
        </a:solidFill>
      </dgm:spPr>
      <dgm:t>
        <a:bodyPr/>
        <a:lstStyle/>
        <a:p>
          <a:r>
            <a:rPr lang="en-US" b="0" dirty="0">
              <a:latin typeface="Gill Sans MT"/>
              <a:cs typeface="Gill Sans MT"/>
            </a:rPr>
            <a:t>Partner with families/students to develop Student Attendance Success Plan</a:t>
          </a:r>
        </a:p>
      </dgm:t>
    </dgm:pt>
    <dgm:pt modelId="{650327C9-379A-4048-99F2-95CBFE935365}" type="parTrans" cxnId="{C0939638-F5BA-4F48-A084-C9212AEC57A7}">
      <dgm:prSet/>
      <dgm:spPr/>
      <dgm:t>
        <a:bodyPr/>
        <a:lstStyle/>
        <a:p>
          <a:endParaRPr lang="en-US"/>
        </a:p>
      </dgm:t>
    </dgm:pt>
    <dgm:pt modelId="{9296E24C-2CFD-444C-BC1A-70CEA19B580B}" type="sibTrans" cxnId="{C0939638-F5BA-4F48-A084-C9212AEC57A7}">
      <dgm:prSet/>
      <dgm:spPr/>
      <dgm:t>
        <a:bodyPr/>
        <a:lstStyle/>
        <a:p>
          <a:endParaRPr lang="en-US"/>
        </a:p>
      </dgm:t>
    </dgm:pt>
    <dgm:pt modelId="{3F0DA58C-B040-F94D-8394-1C6C480E32A4}">
      <dgm:prSet phldrT="[Text]"/>
      <dgm:spPr>
        <a:solidFill>
          <a:schemeClr val="accent5"/>
        </a:solidFill>
        <a:effectLst/>
      </dgm:spPr>
      <dgm:t>
        <a:bodyPr/>
        <a:lstStyle/>
        <a:p>
          <a:r>
            <a:rPr lang="en-US" b="0" dirty="0">
              <a:latin typeface="Gill Sans MT"/>
              <a:cs typeface="Gill Sans MT"/>
            </a:rPr>
            <a:t>Offer plan or contacts for health support</a:t>
          </a:r>
        </a:p>
      </dgm:t>
    </dgm:pt>
    <dgm:pt modelId="{4DC396D4-9595-DF46-B3E4-FA0E1D4AD298}" type="parTrans" cxnId="{D64C114F-AE6D-6C4E-953E-E0F0C7172FEA}">
      <dgm:prSet/>
      <dgm:spPr/>
      <dgm:t>
        <a:bodyPr/>
        <a:lstStyle/>
        <a:p>
          <a:endParaRPr lang="en-US"/>
        </a:p>
      </dgm:t>
    </dgm:pt>
    <dgm:pt modelId="{27148AB1-4C4A-3849-AF48-BBBB6F83FEE5}" type="sibTrans" cxnId="{D64C114F-AE6D-6C4E-953E-E0F0C7172FEA}">
      <dgm:prSet/>
      <dgm:spPr/>
      <dgm:t>
        <a:bodyPr/>
        <a:lstStyle/>
        <a:p>
          <a:endParaRPr lang="en-US"/>
        </a:p>
      </dgm:t>
    </dgm:pt>
    <dgm:pt modelId="{A0A7AA02-E786-184D-870B-7006836EAEB3}">
      <dgm:prSet/>
      <dgm:spPr>
        <a:solidFill>
          <a:schemeClr val="tx2"/>
        </a:solidFill>
      </dgm:spPr>
      <dgm:t>
        <a:bodyPr/>
        <a:lstStyle/>
        <a:p>
          <a:r>
            <a:rPr lang="en-US" b="0" dirty="0">
              <a:latin typeface="Gill Sans MT"/>
              <a:cs typeface="Gill Sans MT"/>
            </a:rPr>
            <a:t>Recruit for engaging before-or-after-school activities</a:t>
          </a:r>
        </a:p>
      </dgm:t>
    </dgm:pt>
    <dgm:pt modelId="{7FBF1BE7-EC7A-5A4F-AD60-73133FD787B8}" type="parTrans" cxnId="{5ECE3B32-57D7-414E-874C-8B8E01950E56}">
      <dgm:prSet/>
      <dgm:spPr/>
      <dgm:t>
        <a:bodyPr/>
        <a:lstStyle/>
        <a:p>
          <a:endParaRPr lang="en-US"/>
        </a:p>
      </dgm:t>
    </dgm:pt>
    <dgm:pt modelId="{0AC692B2-1542-8F44-9942-7746EE67FB40}" type="sibTrans" cxnId="{5ECE3B32-57D7-414E-874C-8B8E01950E56}">
      <dgm:prSet/>
      <dgm:spPr/>
      <dgm:t>
        <a:bodyPr/>
        <a:lstStyle/>
        <a:p>
          <a:endParaRPr lang="en-US"/>
        </a:p>
      </dgm:t>
    </dgm:pt>
    <dgm:pt modelId="{9DB85322-1EF8-1A40-9FF0-2BDA9E74C4AC}">
      <dgm:prSet/>
      <dgm:spPr>
        <a:solidFill>
          <a:schemeClr val="accent3"/>
        </a:solidFill>
      </dgm:spPr>
      <dgm:t>
        <a:bodyPr/>
        <a:lstStyle/>
        <a:p>
          <a:r>
            <a:rPr lang="en-US" b="0" dirty="0">
              <a:latin typeface="Gill Sans MT"/>
              <a:cs typeface="Gill Sans MT"/>
            </a:rPr>
            <a:t>Connect to Walk-to-School Companion</a:t>
          </a:r>
        </a:p>
      </dgm:t>
    </dgm:pt>
    <dgm:pt modelId="{F50152F0-B461-4F44-86F8-C3797CCA8DFA}" type="parTrans" cxnId="{831A568F-F03A-F743-B83D-FE681799BFF8}">
      <dgm:prSet/>
      <dgm:spPr/>
      <dgm:t>
        <a:bodyPr/>
        <a:lstStyle/>
        <a:p>
          <a:endParaRPr lang="en-US"/>
        </a:p>
      </dgm:t>
    </dgm:pt>
    <dgm:pt modelId="{D10C1B53-C373-7B4C-A0B5-8364A1BA4F66}" type="sibTrans" cxnId="{831A568F-F03A-F743-B83D-FE681799BFF8}">
      <dgm:prSet/>
      <dgm:spPr/>
      <dgm:t>
        <a:bodyPr/>
        <a:lstStyle/>
        <a:p>
          <a:endParaRPr lang="en-US"/>
        </a:p>
      </dgm:t>
    </dgm:pt>
    <dgm:pt modelId="{3341BF90-82B1-C546-A2FD-C3158B127846}" type="pres">
      <dgm:prSet presAssocID="{77F2FFA8-6564-7149-B7C9-278CDFA23D31}" presName="cycle" presStyleCnt="0">
        <dgm:presLayoutVars>
          <dgm:chMax val="1"/>
          <dgm:dir/>
          <dgm:animLvl val="ctr"/>
          <dgm:resizeHandles val="exact"/>
        </dgm:presLayoutVars>
      </dgm:prSet>
      <dgm:spPr/>
    </dgm:pt>
    <dgm:pt modelId="{46998B49-1020-A04A-BAB9-754903726E95}" type="pres">
      <dgm:prSet presAssocID="{FC7146FD-3F4B-B043-80C1-67F830A5A889}" presName="centerShape" presStyleLbl="node0" presStyleIdx="0" presStyleCnt="1"/>
      <dgm:spPr/>
    </dgm:pt>
    <dgm:pt modelId="{C4B62B21-587D-9546-A5F2-6AC3D2D67A35}" type="pres">
      <dgm:prSet presAssocID="{0F3DF1FD-22E7-2646-A97C-7D9241D031E4}" presName="parTrans" presStyleLbl="bgSibTrans2D1" presStyleIdx="0" presStyleCnt="5"/>
      <dgm:spPr/>
    </dgm:pt>
    <dgm:pt modelId="{79B2DFD6-FB76-BB43-B25C-DEDCE9967786}" type="pres">
      <dgm:prSet presAssocID="{7640C923-38DC-EE43-82AB-07A5B62E57F4}" presName="node" presStyleLbl="node1" presStyleIdx="0" presStyleCnt="5">
        <dgm:presLayoutVars>
          <dgm:bulletEnabled val="1"/>
        </dgm:presLayoutVars>
      </dgm:prSet>
      <dgm:spPr/>
    </dgm:pt>
    <dgm:pt modelId="{BAFA4B57-3625-6146-BD2A-96AD24D3A2AE}" type="pres">
      <dgm:prSet presAssocID="{650327C9-379A-4048-99F2-95CBFE935365}" presName="parTrans" presStyleLbl="bgSibTrans2D1" presStyleIdx="1" presStyleCnt="5"/>
      <dgm:spPr/>
    </dgm:pt>
    <dgm:pt modelId="{1BC5B424-6B72-4348-8D72-2D439C796CD3}" type="pres">
      <dgm:prSet presAssocID="{14798FBF-1DB2-D44A-8BA8-8A003C6F90EC}" presName="node" presStyleLbl="node1" presStyleIdx="1" presStyleCnt="5">
        <dgm:presLayoutVars>
          <dgm:bulletEnabled val="1"/>
        </dgm:presLayoutVars>
      </dgm:prSet>
      <dgm:spPr/>
    </dgm:pt>
    <dgm:pt modelId="{17AAFF74-DC93-2941-AB12-BE4066C4CC61}" type="pres">
      <dgm:prSet presAssocID="{7FBF1BE7-EC7A-5A4F-AD60-73133FD787B8}" presName="parTrans" presStyleLbl="bgSibTrans2D1" presStyleIdx="2" presStyleCnt="5"/>
      <dgm:spPr/>
    </dgm:pt>
    <dgm:pt modelId="{384AB4F9-7157-BA4E-8FB0-91723BA2C59D}" type="pres">
      <dgm:prSet presAssocID="{A0A7AA02-E786-184D-870B-7006836EAEB3}" presName="node" presStyleLbl="node1" presStyleIdx="2" presStyleCnt="5">
        <dgm:presLayoutVars>
          <dgm:bulletEnabled val="1"/>
        </dgm:presLayoutVars>
      </dgm:prSet>
      <dgm:spPr/>
    </dgm:pt>
    <dgm:pt modelId="{F3B733EF-9CF4-AB4A-9E32-330F35BBBD49}" type="pres">
      <dgm:prSet presAssocID="{F50152F0-B461-4F44-86F8-C3797CCA8DFA}" presName="parTrans" presStyleLbl="bgSibTrans2D1" presStyleIdx="3" presStyleCnt="5"/>
      <dgm:spPr/>
    </dgm:pt>
    <dgm:pt modelId="{8D836FC4-824C-FE41-ABA1-D3AC64836142}" type="pres">
      <dgm:prSet presAssocID="{9DB85322-1EF8-1A40-9FF0-2BDA9E74C4AC}" presName="node" presStyleLbl="node1" presStyleIdx="3" presStyleCnt="5">
        <dgm:presLayoutVars>
          <dgm:bulletEnabled val="1"/>
        </dgm:presLayoutVars>
      </dgm:prSet>
      <dgm:spPr/>
    </dgm:pt>
    <dgm:pt modelId="{D98ED67F-5F87-A945-B6DD-F2C5E8E33728}" type="pres">
      <dgm:prSet presAssocID="{4DC396D4-9595-DF46-B3E4-FA0E1D4AD298}" presName="parTrans" presStyleLbl="bgSibTrans2D1" presStyleIdx="4" presStyleCnt="5"/>
      <dgm:spPr/>
    </dgm:pt>
    <dgm:pt modelId="{435CE2C7-2BAA-214E-8331-A049338D2452}" type="pres">
      <dgm:prSet presAssocID="{3F0DA58C-B040-F94D-8394-1C6C480E32A4}" presName="node" presStyleLbl="node1" presStyleIdx="4" presStyleCnt="5">
        <dgm:presLayoutVars>
          <dgm:bulletEnabled val="1"/>
        </dgm:presLayoutVars>
      </dgm:prSet>
      <dgm:spPr/>
    </dgm:pt>
  </dgm:ptLst>
  <dgm:cxnLst>
    <dgm:cxn modelId="{46EE98AA-BB9B-1142-B526-7EE20D07CCB0}" type="presOf" srcId="{7FBF1BE7-EC7A-5A4F-AD60-73133FD787B8}" destId="{17AAFF74-DC93-2941-AB12-BE4066C4CC61}" srcOrd="0" destOrd="0" presId="urn:microsoft.com/office/officeart/2005/8/layout/radial4"/>
    <dgm:cxn modelId="{6E6DBA81-9447-0940-A5CF-EDFA382BDB1B}" type="presOf" srcId="{7640C923-38DC-EE43-82AB-07A5B62E57F4}" destId="{79B2DFD6-FB76-BB43-B25C-DEDCE9967786}" srcOrd="0" destOrd="0" presId="urn:microsoft.com/office/officeart/2005/8/layout/radial4"/>
    <dgm:cxn modelId="{B8411F4A-1627-A14A-8221-DE83B7014845}" srcId="{77F2FFA8-6564-7149-B7C9-278CDFA23D31}" destId="{FC7146FD-3F4B-B043-80C1-67F830A5A889}" srcOrd="0" destOrd="0" parTransId="{E086EDDD-D0DC-E345-90CD-290C96C490F6}" sibTransId="{31D4471C-96B6-774B-A7CE-796BA4CCEFC4}"/>
    <dgm:cxn modelId="{5ECE3B32-57D7-414E-874C-8B8E01950E56}" srcId="{FC7146FD-3F4B-B043-80C1-67F830A5A889}" destId="{A0A7AA02-E786-184D-870B-7006836EAEB3}" srcOrd="2" destOrd="0" parTransId="{7FBF1BE7-EC7A-5A4F-AD60-73133FD787B8}" sibTransId="{0AC692B2-1542-8F44-9942-7746EE67FB40}"/>
    <dgm:cxn modelId="{C3481548-8765-FD46-9404-DC85E02C1CA9}" type="presOf" srcId="{9DB85322-1EF8-1A40-9FF0-2BDA9E74C4AC}" destId="{8D836FC4-824C-FE41-ABA1-D3AC64836142}" srcOrd="0" destOrd="0" presId="urn:microsoft.com/office/officeart/2005/8/layout/radial4"/>
    <dgm:cxn modelId="{1B974A47-D32B-2449-9B51-352EC2B7956E}" type="presOf" srcId="{F50152F0-B461-4F44-86F8-C3797CCA8DFA}" destId="{F3B733EF-9CF4-AB4A-9E32-330F35BBBD49}" srcOrd="0" destOrd="0" presId="urn:microsoft.com/office/officeart/2005/8/layout/radial4"/>
    <dgm:cxn modelId="{C0939638-F5BA-4F48-A084-C9212AEC57A7}" srcId="{FC7146FD-3F4B-B043-80C1-67F830A5A889}" destId="{14798FBF-1DB2-D44A-8BA8-8A003C6F90EC}" srcOrd="1" destOrd="0" parTransId="{650327C9-379A-4048-99F2-95CBFE935365}" sibTransId="{9296E24C-2CFD-444C-BC1A-70CEA19B580B}"/>
    <dgm:cxn modelId="{D64C114F-AE6D-6C4E-953E-E0F0C7172FEA}" srcId="{FC7146FD-3F4B-B043-80C1-67F830A5A889}" destId="{3F0DA58C-B040-F94D-8394-1C6C480E32A4}" srcOrd="4" destOrd="0" parTransId="{4DC396D4-9595-DF46-B3E4-FA0E1D4AD298}" sibTransId="{27148AB1-4C4A-3849-AF48-BBBB6F83FEE5}"/>
    <dgm:cxn modelId="{831A568F-F03A-F743-B83D-FE681799BFF8}" srcId="{FC7146FD-3F4B-B043-80C1-67F830A5A889}" destId="{9DB85322-1EF8-1A40-9FF0-2BDA9E74C4AC}" srcOrd="3" destOrd="0" parTransId="{F50152F0-B461-4F44-86F8-C3797CCA8DFA}" sibTransId="{D10C1B53-C373-7B4C-A0B5-8364A1BA4F66}"/>
    <dgm:cxn modelId="{768B1ED3-2D93-1141-B27A-14EB34C330F5}" type="presOf" srcId="{A0A7AA02-E786-184D-870B-7006836EAEB3}" destId="{384AB4F9-7157-BA4E-8FB0-91723BA2C59D}" srcOrd="0" destOrd="0" presId="urn:microsoft.com/office/officeart/2005/8/layout/radial4"/>
    <dgm:cxn modelId="{39A1DCE7-D8D1-F541-A444-1E29828ACF17}" type="presOf" srcId="{3F0DA58C-B040-F94D-8394-1C6C480E32A4}" destId="{435CE2C7-2BAA-214E-8331-A049338D2452}" srcOrd="0" destOrd="0" presId="urn:microsoft.com/office/officeart/2005/8/layout/radial4"/>
    <dgm:cxn modelId="{BE17E0E2-1F41-364B-B37F-D800663862B4}" type="presOf" srcId="{77F2FFA8-6564-7149-B7C9-278CDFA23D31}" destId="{3341BF90-82B1-C546-A2FD-C3158B127846}" srcOrd="0" destOrd="0" presId="urn:microsoft.com/office/officeart/2005/8/layout/radial4"/>
    <dgm:cxn modelId="{7DE010D0-5200-FB46-82E3-512354700313}" type="presOf" srcId="{FC7146FD-3F4B-B043-80C1-67F830A5A889}" destId="{46998B49-1020-A04A-BAB9-754903726E95}" srcOrd="0" destOrd="0" presId="urn:microsoft.com/office/officeart/2005/8/layout/radial4"/>
    <dgm:cxn modelId="{ECB4A10F-7A2E-6C49-A8AF-8F0DA623B751}" type="presOf" srcId="{0F3DF1FD-22E7-2646-A97C-7D9241D031E4}" destId="{C4B62B21-587D-9546-A5F2-6AC3D2D67A35}" srcOrd="0" destOrd="0" presId="urn:microsoft.com/office/officeart/2005/8/layout/radial4"/>
    <dgm:cxn modelId="{F5486A17-C439-DB47-8C45-6814AA459F0C}" type="presOf" srcId="{14798FBF-1DB2-D44A-8BA8-8A003C6F90EC}" destId="{1BC5B424-6B72-4348-8D72-2D439C796CD3}" srcOrd="0" destOrd="0" presId="urn:microsoft.com/office/officeart/2005/8/layout/radial4"/>
    <dgm:cxn modelId="{520499D2-B9F1-7E46-98F5-8CEAFCAE92A1}" srcId="{FC7146FD-3F4B-B043-80C1-67F830A5A889}" destId="{7640C923-38DC-EE43-82AB-07A5B62E57F4}" srcOrd="0" destOrd="0" parTransId="{0F3DF1FD-22E7-2646-A97C-7D9241D031E4}" sibTransId="{0481E6C2-6BAE-0B48-9A72-FB60385E4EF1}"/>
    <dgm:cxn modelId="{A6D7FD18-AAF3-384A-B4C3-BAEE3F74ED22}" type="presOf" srcId="{650327C9-379A-4048-99F2-95CBFE935365}" destId="{BAFA4B57-3625-6146-BD2A-96AD24D3A2AE}" srcOrd="0" destOrd="0" presId="urn:microsoft.com/office/officeart/2005/8/layout/radial4"/>
    <dgm:cxn modelId="{D030876B-AD78-3946-827D-9656DDDBDE8E}" type="presOf" srcId="{4DC396D4-9595-DF46-B3E4-FA0E1D4AD298}" destId="{D98ED67F-5F87-A945-B6DD-F2C5E8E33728}" srcOrd="0" destOrd="0" presId="urn:microsoft.com/office/officeart/2005/8/layout/radial4"/>
    <dgm:cxn modelId="{B6941AC3-6BB8-4447-82A7-12DF27EF070B}" type="presParOf" srcId="{3341BF90-82B1-C546-A2FD-C3158B127846}" destId="{46998B49-1020-A04A-BAB9-754903726E95}" srcOrd="0" destOrd="0" presId="urn:microsoft.com/office/officeart/2005/8/layout/radial4"/>
    <dgm:cxn modelId="{1E4AE403-7962-B242-AAAE-85DB69D0567A}" type="presParOf" srcId="{3341BF90-82B1-C546-A2FD-C3158B127846}" destId="{C4B62B21-587D-9546-A5F2-6AC3D2D67A35}" srcOrd="1" destOrd="0" presId="urn:microsoft.com/office/officeart/2005/8/layout/radial4"/>
    <dgm:cxn modelId="{B82FDD89-70B1-C34F-BCA6-0923808BFF03}" type="presParOf" srcId="{3341BF90-82B1-C546-A2FD-C3158B127846}" destId="{79B2DFD6-FB76-BB43-B25C-DEDCE9967786}" srcOrd="2" destOrd="0" presId="urn:microsoft.com/office/officeart/2005/8/layout/radial4"/>
    <dgm:cxn modelId="{EF8F8EE6-5E55-4C4A-B4F3-E714A505A90A}" type="presParOf" srcId="{3341BF90-82B1-C546-A2FD-C3158B127846}" destId="{BAFA4B57-3625-6146-BD2A-96AD24D3A2AE}" srcOrd="3" destOrd="0" presId="urn:microsoft.com/office/officeart/2005/8/layout/radial4"/>
    <dgm:cxn modelId="{597CBE66-64A6-FF44-8F0A-00A0C06B9A41}" type="presParOf" srcId="{3341BF90-82B1-C546-A2FD-C3158B127846}" destId="{1BC5B424-6B72-4348-8D72-2D439C796CD3}" srcOrd="4" destOrd="0" presId="urn:microsoft.com/office/officeart/2005/8/layout/radial4"/>
    <dgm:cxn modelId="{211103D5-A072-DB46-A3C6-92E314B3C394}" type="presParOf" srcId="{3341BF90-82B1-C546-A2FD-C3158B127846}" destId="{17AAFF74-DC93-2941-AB12-BE4066C4CC61}" srcOrd="5" destOrd="0" presId="urn:microsoft.com/office/officeart/2005/8/layout/radial4"/>
    <dgm:cxn modelId="{95C99AF8-0464-4842-943D-3EA64F55A37B}" type="presParOf" srcId="{3341BF90-82B1-C546-A2FD-C3158B127846}" destId="{384AB4F9-7157-BA4E-8FB0-91723BA2C59D}" srcOrd="6" destOrd="0" presId="urn:microsoft.com/office/officeart/2005/8/layout/radial4"/>
    <dgm:cxn modelId="{0BA113FB-AC68-9944-A886-75B09D2FD674}" type="presParOf" srcId="{3341BF90-82B1-C546-A2FD-C3158B127846}" destId="{F3B733EF-9CF4-AB4A-9E32-330F35BBBD49}" srcOrd="7" destOrd="0" presId="urn:microsoft.com/office/officeart/2005/8/layout/radial4"/>
    <dgm:cxn modelId="{0F21DFDA-11EF-9146-ACC6-0DCA11AD834D}" type="presParOf" srcId="{3341BF90-82B1-C546-A2FD-C3158B127846}" destId="{8D836FC4-824C-FE41-ABA1-D3AC64836142}" srcOrd="8" destOrd="0" presId="urn:microsoft.com/office/officeart/2005/8/layout/radial4"/>
    <dgm:cxn modelId="{492A73C6-501E-D944-B126-B50AC8CE4A04}" type="presParOf" srcId="{3341BF90-82B1-C546-A2FD-C3158B127846}" destId="{D98ED67F-5F87-A945-B6DD-F2C5E8E33728}" srcOrd="9" destOrd="0" presId="urn:microsoft.com/office/officeart/2005/8/layout/radial4"/>
    <dgm:cxn modelId="{3C98BBF5-B12E-874C-8352-E0F359159F14}" type="presParOf" srcId="{3341BF90-82B1-C546-A2FD-C3158B127846}" destId="{435CE2C7-2BAA-214E-8331-A049338D245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8BB022-A261-BF4D-A5A6-03E7BC74FA90}" type="doc">
      <dgm:prSet loTypeId="urn:microsoft.com/office/officeart/2005/8/layout/matrix1" loCatId="pyramid" qsTypeId="urn:microsoft.com/office/officeart/2005/8/quickstyle/simple4" qsCatId="simple" csTypeId="urn:microsoft.com/office/officeart/2005/8/colors/accent1_2" csCatId="accent1" phldr="1"/>
      <dgm:spPr/>
      <dgm:t>
        <a:bodyPr/>
        <a:lstStyle/>
        <a:p>
          <a:endParaRPr lang="en-US"/>
        </a:p>
      </dgm:t>
    </dgm:pt>
    <dgm:pt modelId="{CD763F8B-B99B-8348-8517-A58E68BA93AF}">
      <dgm:prSet phldrT="[Text]"/>
      <dgm:spPr>
        <a:solidFill>
          <a:schemeClr val="accent3"/>
        </a:solidFill>
      </dgm:spPr>
      <dgm:t>
        <a:bodyPr/>
        <a:lstStyle/>
        <a:p>
          <a:r>
            <a:rPr lang="en-US" b="1" dirty="0">
              <a:solidFill>
                <a:schemeClr val="bg1"/>
              </a:solidFill>
              <a:latin typeface="Gill Sans MT"/>
              <a:cs typeface="Gill Sans MT"/>
            </a:rPr>
            <a:t>E. Develop Programmatic Response to Barriers</a:t>
          </a:r>
        </a:p>
      </dgm:t>
    </dgm:pt>
    <dgm:pt modelId="{D21F6E13-AC61-CF40-88EE-582C2099A2BD}" type="parTrans" cxnId="{4B0D33AF-9595-BE46-96CC-EC336FD73791}">
      <dgm:prSet/>
      <dgm:spPr/>
      <dgm:t>
        <a:bodyPr/>
        <a:lstStyle/>
        <a:p>
          <a:endParaRPr lang="en-US"/>
        </a:p>
      </dgm:t>
    </dgm:pt>
    <dgm:pt modelId="{41D37D0E-B9A5-6641-A201-29CCEF558DD1}" type="sibTrans" cxnId="{4B0D33AF-9595-BE46-96CC-EC336FD73791}">
      <dgm:prSet/>
      <dgm:spPr/>
      <dgm:t>
        <a:bodyPr/>
        <a:lstStyle/>
        <a:p>
          <a:endParaRPr lang="en-US"/>
        </a:p>
      </dgm:t>
    </dgm:pt>
    <dgm:pt modelId="{E05542BA-9C2E-6E41-B4A1-2513C56B62D5}">
      <dgm:prSet phldrT="[Text]"/>
      <dgm:spPr>
        <a:solidFill>
          <a:schemeClr val="accent1"/>
        </a:solidFill>
      </dgm:spPr>
      <dgm:t>
        <a:bodyPr/>
        <a:lstStyle/>
        <a:p>
          <a:r>
            <a:rPr lang="en-US" b="1" dirty="0">
              <a:latin typeface="Gill Sans MT"/>
              <a:cs typeface="Gill Sans MT"/>
            </a:rPr>
            <a:t>A. Recognize Good and Improved Attendance</a:t>
          </a:r>
        </a:p>
      </dgm:t>
    </dgm:pt>
    <dgm:pt modelId="{A628497B-C205-044D-A592-B17367856589}" type="parTrans" cxnId="{B25E5C4F-DE8F-3248-BCDA-3C29F73BCAFA}">
      <dgm:prSet/>
      <dgm:spPr/>
      <dgm:t>
        <a:bodyPr/>
        <a:lstStyle/>
        <a:p>
          <a:endParaRPr lang="en-US"/>
        </a:p>
      </dgm:t>
    </dgm:pt>
    <dgm:pt modelId="{3767B99A-E3AE-1846-AB7B-981A5F3FE63F}" type="sibTrans" cxnId="{B25E5C4F-DE8F-3248-BCDA-3C29F73BCAFA}">
      <dgm:prSet/>
      <dgm:spPr/>
      <dgm:t>
        <a:bodyPr/>
        <a:lstStyle/>
        <a:p>
          <a:endParaRPr lang="en-US"/>
        </a:p>
      </dgm:t>
    </dgm:pt>
    <dgm:pt modelId="{EC1E1A69-C114-914A-A324-0D6423300E71}">
      <dgm:prSet phldrT="[Text]"/>
      <dgm:spPr>
        <a:solidFill>
          <a:schemeClr val="accent5"/>
        </a:solidFill>
      </dgm:spPr>
      <dgm:t>
        <a:bodyPr/>
        <a:lstStyle/>
        <a:p>
          <a:r>
            <a:rPr lang="en-US" b="1" dirty="0">
              <a:latin typeface="Gill Sans MT"/>
              <a:cs typeface="Gill Sans MT"/>
            </a:rPr>
            <a:t>B. Engage Students and Parents</a:t>
          </a:r>
        </a:p>
      </dgm:t>
    </dgm:pt>
    <dgm:pt modelId="{60110FE0-18FA-AA48-A0E7-77F144E5E770}" type="parTrans" cxnId="{0311AEDF-5446-BC41-870F-D794FFC353AF}">
      <dgm:prSet/>
      <dgm:spPr/>
      <dgm:t>
        <a:bodyPr/>
        <a:lstStyle/>
        <a:p>
          <a:endParaRPr lang="en-US"/>
        </a:p>
      </dgm:t>
    </dgm:pt>
    <dgm:pt modelId="{83925506-CF38-9F42-8ED0-EA95615C5DD9}" type="sibTrans" cxnId="{0311AEDF-5446-BC41-870F-D794FFC353AF}">
      <dgm:prSet/>
      <dgm:spPr/>
      <dgm:t>
        <a:bodyPr/>
        <a:lstStyle/>
        <a:p>
          <a:endParaRPr lang="en-US"/>
        </a:p>
      </dgm:t>
    </dgm:pt>
    <dgm:pt modelId="{1FBD856F-27A1-4F45-AC7B-047419695818}">
      <dgm:prSet phldrT="[Text]"/>
      <dgm:spPr>
        <a:solidFill>
          <a:srgbClr val="1B637A"/>
        </a:solidFill>
      </dgm:spPr>
      <dgm:t>
        <a:bodyPr/>
        <a:lstStyle/>
        <a:p>
          <a:r>
            <a:rPr lang="en-US" b="1" dirty="0">
              <a:latin typeface="Gill Sans MT"/>
              <a:cs typeface="Gill Sans MT"/>
            </a:rPr>
            <a:t>D. Provide Personalized Early Outreach</a:t>
          </a:r>
        </a:p>
      </dgm:t>
    </dgm:pt>
    <dgm:pt modelId="{ED59ED8D-1584-5D40-9659-4A6B26A27A7D}" type="parTrans" cxnId="{F131E232-EA1C-3B4A-A165-EBD55E68F552}">
      <dgm:prSet/>
      <dgm:spPr/>
      <dgm:t>
        <a:bodyPr/>
        <a:lstStyle/>
        <a:p>
          <a:endParaRPr lang="en-US"/>
        </a:p>
      </dgm:t>
    </dgm:pt>
    <dgm:pt modelId="{EEDBC5E2-A73E-074A-AD11-B66FE8B1150E}" type="sibTrans" cxnId="{F131E232-EA1C-3B4A-A165-EBD55E68F552}">
      <dgm:prSet/>
      <dgm:spPr/>
      <dgm:t>
        <a:bodyPr/>
        <a:lstStyle/>
        <a:p>
          <a:endParaRPr lang="en-US"/>
        </a:p>
      </dgm:t>
    </dgm:pt>
    <dgm:pt modelId="{1A80C5A7-3087-114C-8AEF-E184F6F13BC9}">
      <dgm:prSet phldrT="[Text]"/>
      <dgm:spPr>
        <a:solidFill>
          <a:srgbClr val="144056"/>
        </a:solidFill>
      </dgm:spPr>
      <dgm:t>
        <a:bodyPr/>
        <a:lstStyle/>
        <a:p>
          <a:r>
            <a:rPr lang="en-US" b="1" dirty="0">
              <a:latin typeface="Gill Sans MT"/>
              <a:cs typeface="Gill Sans MT"/>
            </a:rPr>
            <a:t>C. Monitor Attendance Data and Practice</a:t>
          </a:r>
        </a:p>
      </dgm:t>
    </dgm:pt>
    <dgm:pt modelId="{0E173F8E-4B2A-9E48-9633-58329A189EA6}" type="parTrans" cxnId="{1335CFA5-5296-7843-8FE1-8C4273EF4032}">
      <dgm:prSet/>
      <dgm:spPr/>
      <dgm:t>
        <a:bodyPr/>
        <a:lstStyle/>
        <a:p>
          <a:endParaRPr lang="en-US"/>
        </a:p>
      </dgm:t>
    </dgm:pt>
    <dgm:pt modelId="{50417FA6-02B0-9245-819A-B86924B9890B}" type="sibTrans" cxnId="{1335CFA5-5296-7843-8FE1-8C4273EF4032}">
      <dgm:prSet/>
      <dgm:spPr/>
      <dgm:t>
        <a:bodyPr/>
        <a:lstStyle/>
        <a:p>
          <a:endParaRPr lang="en-US"/>
        </a:p>
      </dgm:t>
    </dgm:pt>
    <dgm:pt modelId="{FF51BEEB-A950-C546-871E-87D0153AB3BF}" type="pres">
      <dgm:prSet presAssocID="{BB8BB022-A261-BF4D-A5A6-03E7BC74FA90}" presName="diagram" presStyleCnt="0">
        <dgm:presLayoutVars>
          <dgm:chMax val="1"/>
          <dgm:dir/>
          <dgm:animLvl val="ctr"/>
          <dgm:resizeHandles val="exact"/>
        </dgm:presLayoutVars>
      </dgm:prSet>
      <dgm:spPr/>
    </dgm:pt>
    <dgm:pt modelId="{1F6D3D07-D439-7541-A9C5-E7131212F0C2}" type="pres">
      <dgm:prSet presAssocID="{BB8BB022-A261-BF4D-A5A6-03E7BC74FA90}" presName="matrix" presStyleCnt="0"/>
      <dgm:spPr/>
    </dgm:pt>
    <dgm:pt modelId="{CAF97597-2A55-0244-802A-98E6B024F0E9}" type="pres">
      <dgm:prSet presAssocID="{BB8BB022-A261-BF4D-A5A6-03E7BC74FA90}" presName="tile1" presStyleLbl="node1" presStyleIdx="0" presStyleCnt="4"/>
      <dgm:spPr/>
    </dgm:pt>
    <dgm:pt modelId="{AA361A0D-3CFE-544F-BB8D-2B0E7F1D7607}" type="pres">
      <dgm:prSet presAssocID="{BB8BB022-A261-BF4D-A5A6-03E7BC74FA90}" presName="tile1text" presStyleLbl="node1" presStyleIdx="0" presStyleCnt="4">
        <dgm:presLayoutVars>
          <dgm:chMax val="0"/>
          <dgm:chPref val="0"/>
          <dgm:bulletEnabled val="1"/>
        </dgm:presLayoutVars>
      </dgm:prSet>
      <dgm:spPr/>
    </dgm:pt>
    <dgm:pt modelId="{6DF5D73B-63DE-1046-81CD-BBCB3A0A5CEC}" type="pres">
      <dgm:prSet presAssocID="{BB8BB022-A261-BF4D-A5A6-03E7BC74FA90}" presName="tile2" presStyleLbl="node1" presStyleIdx="1" presStyleCnt="4"/>
      <dgm:spPr/>
    </dgm:pt>
    <dgm:pt modelId="{326FFC7E-CE27-E044-A7CE-6451A60B53E8}" type="pres">
      <dgm:prSet presAssocID="{BB8BB022-A261-BF4D-A5A6-03E7BC74FA90}" presName="tile2text" presStyleLbl="node1" presStyleIdx="1" presStyleCnt="4">
        <dgm:presLayoutVars>
          <dgm:chMax val="0"/>
          <dgm:chPref val="0"/>
          <dgm:bulletEnabled val="1"/>
        </dgm:presLayoutVars>
      </dgm:prSet>
      <dgm:spPr/>
    </dgm:pt>
    <dgm:pt modelId="{E9BA839B-E271-AA48-ACEC-12C19A8D479D}" type="pres">
      <dgm:prSet presAssocID="{BB8BB022-A261-BF4D-A5A6-03E7BC74FA90}" presName="tile3" presStyleLbl="node1" presStyleIdx="2" presStyleCnt="4"/>
      <dgm:spPr/>
    </dgm:pt>
    <dgm:pt modelId="{0AC8CDA9-B343-4F48-A24A-62BBC87C421B}" type="pres">
      <dgm:prSet presAssocID="{BB8BB022-A261-BF4D-A5A6-03E7BC74FA90}" presName="tile3text" presStyleLbl="node1" presStyleIdx="2" presStyleCnt="4">
        <dgm:presLayoutVars>
          <dgm:chMax val="0"/>
          <dgm:chPref val="0"/>
          <dgm:bulletEnabled val="1"/>
        </dgm:presLayoutVars>
      </dgm:prSet>
      <dgm:spPr/>
    </dgm:pt>
    <dgm:pt modelId="{10D0BB92-E1E7-E245-B9B5-3E5020AB10AD}" type="pres">
      <dgm:prSet presAssocID="{BB8BB022-A261-BF4D-A5A6-03E7BC74FA90}" presName="tile4" presStyleLbl="node1" presStyleIdx="3" presStyleCnt="4"/>
      <dgm:spPr/>
    </dgm:pt>
    <dgm:pt modelId="{233483C6-85BF-EE45-A67E-B87A0149D04E}" type="pres">
      <dgm:prSet presAssocID="{BB8BB022-A261-BF4D-A5A6-03E7BC74FA90}" presName="tile4text" presStyleLbl="node1" presStyleIdx="3" presStyleCnt="4">
        <dgm:presLayoutVars>
          <dgm:chMax val="0"/>
          <dgm:chPref val="0"/>
          <dgm:bulletEnabled val="1"/>
        </dgm:presLayoutVars>
      </dgm:prSet>
      <dgm:spPr/>
    </dgm:pt>
    <dgm:pt modelId="{00F0D9B9-90F4-0349-A574-B8C36531559B}" type="pres">
      <dgm:prSet presAssocID="{BB8BB022-A261-BF4D-A5A6-03E7BC74FA90}" presName="centerTile" presStyleLbl="fgShp" presStyleIdx="0" presStyleCnt="1" custScaleX="109756" custScaleY="121667">
        <dgm:presLayoutVars>
          <dgm:chMax val="0"/>
          <dgm:chPref val="0"/>
        </dgm:presLayoutVars>
      </dgm:prSet>
      <dgm:spPr/>
    </dgm:pt>
  </dgm:ptLst>
  <dgm:cxnLst>
    <dgm:cxn modelId="{E8DF5089-BC21-3441-964A-5CA4ED28FC3C}" type="presOf" srcId="{1FBD856F-27A1-4F45-AC7B-047419695818}" destId="{0AC8CDA9-B343-4F48-A24A-62BBC87C421B}" srcOrd="1" destOrd="0" presId="urn:microsoft.com/office/officeart/2005/8/layout/matrix1"/>
    <dgm:cxn modelId="{F98A2A42-8D5F-2749-B085-D43A888EFB89}" type="presOf" srcId="{EC1E1A69-C114-914A-A324-0D6423300E71}" destId="{326FFC7E-CE27-E044-A7CE-6451A60B53E8}" srcOrd="1" destOrd="0" presId="urn:microsoft.com/office/officeart/2005/8/layout/matrix1"/>
    <dgm:cxn modelId="{0311AEDF-5446-BC41-870F-D794FFC353AF}" srcId="{CD763F8B-B99B-8348-8517-A58E68BA93AF}" destId="{EC1E1A69-C114-914A-A324-0D6423300E71}" srcOrd="1" destOrd="0" parTransId="{60110FE0-18FA-AA48-A0E7-77F144E5E770}" sibTransId="{83925506-CF38-9F42-8ED0-EA95615C5DD9}"/>
    <dgm:cxn modelId="{8EF70854-5B00-C44D-AAF5-E74DE0C55F56}" type="presOf" srcId="{E05542BA-9C2E-6E41-B4A1-2513C56B62D5}" destId="{CAF97597-2A55-0244-802A-98E6B024F0E9}" srcOrd="0" destOrd="0" presId="urn:microsoft.com/office/officeart/2005/8/layout/matrix1"/>
    <dgm:cxn modelId="{B25E5C4F-DE8F-3248-BCDA-3C29F73BCAFA}" srcId="{CD763F8B-B99B-8348-8517-A58E68BA93AF}" destId="{E05542BA-9C2E-6E41-B4A1-2513C56B62D5}" srcOrd="0" destOrd="0" parTransId="{A628497B-C205-044D-A592-B17367856589}" sibTransId="{3767B99A-E3AE-1846-AB7B-981A5F3FE63F}"/>
    <dgm:cxn modelId="{430AC75A-698B-814D-AA58-622CCE56AE01}" type="presOf" srcId="{EC1E1A69-C114-914A-A324-0D6423300E71}" destId="{6DF5D73B-63DE-1046-81CD-BBCB3A0A5CEC}" srcOrd="0" destOrd="0" presId="urn:microsoft.com/office/officeart/2005/8/layout/matrix1"/>
    <dgm:cxn modelId="{F131E232-EA1C-3B4A-A165-EBD55E68F552}" srcId="{CD763F8B-B99B-8348-8517-A58E68BA93AF}" destId="{1FBD856F-27A1-4F45-AC7B-047419695818}" srcOrd="2" destOrd="0" parTransId="{ED59ED8D-1584-5D40-9659-4A6B26A27A7D}" sibTransId="{EEDBC5E2-A73E-074A-AD11-B66FE8B1150E}"/>
    <dgm:cxn modelId="{A5B59A3C-C6D4-CE45-996B-1E31465755DB}" type="presOf" srcId="{E05542BA-9C2E-6E41-B4A1-2513C56B62D5}" destId="{AA361A0D-3CFE-544F-BB8D-2B0E7F1D7607}" srcOrd="1" destOrd="0" presId="urn:microsoft.com/office/officeart/2005/8/layout/matrix1"/>
    <dgm:cxn modelId="{82AF9918-8E05-614E-88B8-ABB6B7BF218D}" type="presOf" srcId="{1A80C5A7-3087-114C-8AEF-E184F6F13BC9}" destId="{233483C6-85BF-EE45-A67E-B87A0149D04E}" srcOrd="1" destOrd="0" presId="urn:microsoft.com/office/officeart/2005/8/layout/matrix1"/>
    <dgm:cxn modelId="{1335CFA5-5296-7843-8FE1-8C4273EF4032}" srcId="{CD763F8B-B99B-8348-8517-A58E68BA93AF}" destId="{1A80C5A7-3087-114C-8AEF-E184F6F13BC9}" srcOrd="3" destOrd="0" parTransId="{0E173F8E-4B2A-9E48-9633-58329A189EA6}" sibTransId="{50417FA6-02B0-9245-819A-B86924B9890B}"/>
    <dgm:cxn modelId="{4AD7905C-3E2E-1A44-95C1-E3534FBB6309}" type="presOf" srcId="{1FBD856F-27A1-4F45-AC7B-047419695818}" destId="{E9BA839B-E271-AA48-ACEC-12C19A8D479D}" srcOrd="0" destOrd="0" presId="urn:microsoft.com/office/officeart/2005/8/layout/matrix1"/>
    <dgm:cxn modelId="{D60A5EA9-4D2A-FE4C-A8D7-29667DBAE61D}" type="presOf" srcId="{BB8BB022-A261-BF4D-A5A6-03E7BC74FA90}" destId="{FF51BEEB-A950-C546-871E-87D0153AB3BF}" srcOrd="0" destOrd="0" presId="urn:microsoft.com/office/officeart/2005/8/layout/matrix1"/>
    <dgm:cxn modelId="{3D134095-9478-C943-800F-33BE2C06691E}" type="presOf" srcId="{CD763F8B-B99B-8348-8517-A58E68BA93AF}" destId="{00F0D9B9-90F4-0349-A574-B8C36531559B}" srcOrd="0" destOrd="0" presId="urn:microsoft.com/office/officeart/2005/8/layout/matrix1"/>
    <dgm:cxn modelId="{4B0D33AF-9595-BE46-96CC-EC336FD73791}" srcId="{BB8BB022-A261-BF4D-A5A6-03E7BC74FA90}" destId="{CD763F8B-B99B-8348-8517-A58E68BA93AF}" srcOrd="0" destOrd="0" parTransId="{D21F6E13-AC61-CF40-88EE-582C2099A2BD}" sibTransId="{41D37D0E-B9A5-6641-A201-29CCEF558DD1}"/>
    <dgm:cxn modelId="{9BD5D4A6-4899-C544-ABD2-691551AB54EF}" type="presOf" srcId="{1A80C5A7-3087-114C-8AEF-E184F6F13BC9}" destId="{10D0BB92-E1E7-E245-B9B5-3E5020AB10AD}" srcOrd="0" destOrd="0" presId="urn:microsoft.com/office/officeart/2005/8/layout/matrix1"/>
    <dgm:cxn modelId="{EEB9E509-B8CD-CB4D-8053-0288C054A56A}" type="presParOf" srcId="{FF51BEEB-A950-C546-871E-87D0153AB3BF}" destId="{1F6D3D07-D439-7541-A9C5-E7131212F0C2}" srcOrd="0" destOrd="0" presId="urn:microsoft.com/office/officeart/2005/8/layout/matrix1"/>
    <dgm:cxn modelId="{48604599-5E34-D844-B3D7-2C254B91774B}" type="presParOf" srcId="{1F6D3D07-D439-7541-A9C5-E7131212F0C2}" destId="{CAF97597-2A55-0244-802A-98E6B024F0E9}" srcOrd="0" destOrd="0" presId="urn:microsoft.com/office/officeart/2005/8/layout/matrix1"/>
    <dgm:cxn modelId="{EBA94440-62B3-1946-8E11-2F29F8EF20DF}" type="presParOf" srcId="{1F6D3D07-D439-7541-A9C5-E7131212F0C2}" destId="{AA361A0D-3CFE-544F-BB8D-2B0E7F1D7607}" srcOrd="1" destOrd="0" presId="urn:microsoft.com/office/officeart/2005/8/layout/matrix1"/>
    <dgm:cxn modelId="{74A60CFB-2EB2-0144-89A3-CA2AD4254493}" type="presParOf" srcId="{1F6D3D07-D439-7541-A9C5-E7131212F0C2}" destId="{6DF5D73B-63DE-1046-81CD-BBCB3A0A5CEC}" srcOrd="2" destOrd="0" presId="urn:microsoft.com/office/officeart/2005/8/layout/matrix1"/>
    <dgm:cxn modelId="{6FD5E1D0-0D02-F64C-B31A-67BF29F53F00}" type="presParOf" srcId="{1F6D3D07-D439-7541-A9C5-E7131212F0C2}" destId="{326FFC7E-CE27-E044-A7CE-6451A60B53E8}" srcOrd="3" destOrd="0" presId="urn:microsoft.com/office/officeart/2005/8/layout/matrix1"/>
    <dgm:cxn modelId="{CFCC5DE6-00EC-CF44-9712-2C9724243DE4}" type="presParOf" srcId="{1F6D3D07-D439-7541-A9C5-E7131212F0C2}" destId="{E9BA839B-E271-AA48-ACEC-12C19A8D479D}" srcOrd="4" destOrd="0" presId="urn:microsoft.com/office/officeart/2005/8/layout/matrix1"/>
    <dgm:cxn modelId="{1D6EC890-5F34-F04C-8081-6A728B29B140}" type="presParOf" srcId="{1F6D3D07-D439-7541-A9C5-E7131212F0C2}" destId="{0AC8CDA9-B343-4F48-A24A-62BBC87C421B}" srcOrd="5" destOrd="0" presId="urn:microsoft.com/office/officeart/2005/8/layout/matrix1"/>
    <dgm:cxn modelId="{BEB63421-F9DA-CE49-BF2E-3588DEF0C4F3}" type="presParOf" srcId="{1F6D3D07-D439-7541-A9C5-E7131212F0C2}" destId="{10D0BB92-E1E7-E245-B9B5-3E5020AB10AD}" srcOrd="6" destOrd="0" presId="urn:microsoft.com/office/officeart/2005/8/layout/matrix1"/>
    <dgm:cxn modelId="{4E36E7A3-C385-9241-86CB-4CB23D037646}" type="presParOf" srcId="{1F6D3D07-D439-7541-A9C5-E7131212F0C2}" destId="{233483C6-85BF-EE45-A67E-B87A0149D04E}" srcOrd="7" destOrd="0" presId="urn:microsoft.com/office/officeart/2005/8/layout/matrix1"/>
    <dgm:cxn modelId="{D3639C35-55CE-CB4A-AD87-14B1BDC88CBF}" type="presParOf" srcId="{FF51BEEB-A950-C546-871E-87D0153AB3BF}" destId="{00F0D9B9-90F4-0349-A574-B8C365315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A8EA-1599-4EC3-BE00-AD2CAD4D474C}">
      <dsp:nvSpPr>
        <dsp:cNvPr id="0" name=""/>
        <dsp:cNvSpPr/>
      </dsp:nvSpPr>
      <dsp:spPr>
        <a:xfrm>
          <a:off x="816864" y="0"/>
          <a:ext cx="5633331" cy="3849245"/>
        </a:xfrm>
        <a:prstGeom prst="triangl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5C4B0-8CFE-4723-AF12-20526CA3B495}">
      <dsp:nvSpPr>
        <dsp:cNvPr id="0" name=""/>
        <dsp:cNvSpPr/>
      </dsp:nvSpPr>
      <dsp:spPr>
        <a:xfrm>
          <a:off x="3588865" y="443210"/>
          <a:ext cx="4328876"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1B637A"/>
              </a:solidFill>
              <a:latin typeface="Calibri"/>
              <a:ea typeface="+mn-ea"/>
              <a:cs typeface="+mn-cs"/>
            </a:rPr>
            <a:t>Attainment Over Time </a:t>
          </a:r>
        </a:p>
      </dsp:txBody>
      <dsp:txXfrm>
        <a:off x="3622262" y="476607"/>
        <a:ext cx="4262082" cy="617349"/>
      </dsp:txXfrm>
    </dsp:sp>
    <dsp:sp modelId="{0BF85435-1914-4BBA-96BF-4E2E0C2BD49B}">
      <dsp:nvSpPr>
        <dsp:cNvPr id="0" name=""/>
        <dsp:cNvSpPr/>
      </dsp:nvSpPr>
      <dsp:spPr>
        <a:xfrm>
          <a:off x="3539225" y="1220516"/>
          <a:ext cx="4378516"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1B637A"/>
              </a:solidFill>
              <a:latin typeface="Calibri"/>
              <a:ea typeface="+mn-ea"/>
              <a:cs typeface="+mn-cs"/>
            </a:rPr>
            <a:t>Achievement Every Yea</a:t>
          </a:r>
          <a:r>
            <a:rPr lang="en-US" sz="2000" b="1" kern="1200" dirty="0">
              <a:latin typeface="Calibri"/>
              <a:ea typeface="+mn-ea"/>
              <a:cs typeface="+mn-cs"/>
            </a:rPr>
            <a:t>r</a:t>
          </a:r>
        </a:p>
      </dsp:txBody>
      <dsp:txXfrm>
        <a:off x="3572622" y="1253913"/>
        <a:ext cx="4311722" cy="617349"/>
      </dsp:txXfrm>
    </dsp:sp>
    <dsp:sp modelId="{C31A3930-EE24-43AA-81EF-930664452763}">
      <dsp:nvSpPr>
        <dsp:cNvPr id="0" name=""/>
        <dsp:cNvSpPr/>
      </dsp:nvSpPr>
      <dsp:spPr>
        <a:xfrm>
          <a:off x="3485057" y="2013109"/>
          <a:ext cx="4432684"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1B637A"/>
              </a:solidFill>
              <a:latin typeface="Calibri"/>
              <a:ea typeface="+mn-ea"/>
              <a:cs typeface="+mn-cs"/>
            </a:rPr>
            <a:t>Attendance Every Day</a:t>
          </a:r>
        </a:p>
      </dsp:txBody>
      <dsp:txXfrm>
        <a:off x="3518454" y="2046506"/>
        <a:ext cx="4365890" cy="617349"/>
      </dsp:txXfrm>
    </dsp:sp>
    <dsp:sp modelId="{91854EBB-0939-4602-A2C5-3D70593CEDE7}">
      <dsp:nvSpPr>
        <dsp:cNvPr id="0" name=""/>
        <dsp:cNvSpPr/>
      </dsp:nvSpPr>
      <dsp:spPr>
        <a:xfrm>
          <a:off x="3492438" y="2790419"/>
          <a:ext cx="4425303"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1B637A"/>
              </a:solidFill>
              <a:latin typeface="Calibri"/>
              <a:ea typeface="+mn-ea"/>
              <a:cs typeface="+mn-cs"/>
            </a:rPr>
            <a:t>Advocacy For All</a:t>
          </a:r>
        </a:p>
      </dsp:txBody>
      <dsp:txXfrm>
        <a:off x="3525835" y="2823816"/>
        <a:ext cx="4358509" cy="61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3213" y="427642"/>
          <a:ext cx="1931981" cy="48960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n>
                <a:noFill/>
              </a:ln>
              <a:latin typeface="Rockwell"/>
              <a:cs typeface="Rockwell"/>
            </a:rPr>
            <a:t>Myths</a:t>
          </a:r>
        </a:p>
      </dsp:txBody>
      <dsp:txXfrm>
        <a:off x="3213" y="427642"/>
        <a:ext cx="1931981" cy="489600"/>
      </dsp:txXfrm>
    </dsp:sp>
    <dsp:sp modelId="{528CB535-E440-5B47-8D72-62C932DFCDED}">
      <dsp:nvSpPr>
        <dsp:cNvPr id="0" name=""/>
        <dsp:cNvSpPr/>
      </dsp:nvSpPr>
      <dsp:spPr>
        <a:xfrm>
          <a:off x="3213" y="917242"/>
          <a:ext cx="1931981" cy="3067859"/>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Absences are only  a problem if they are unexcused</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Sporadic versus consecutive absences aren’t a problem  </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Attendance only matters in the older grades </a:t>
          </a:r>
        </a:p>
      </dsp:txBody>
      <dsp:txXfrm>
        <a:off x="3213" y="917242"/>
        <a:ext cx="1931981" cy="3067859"/>
      </dsp:txXfrm>
    </dsp:sp>
    <dsp:sp modelId="{A1335879-9AF5-9547-8444-225B9606D53B}">
      <dsp:nvSpPr>
        <dsp:cNvPr id="0" name=""/>
        <dsp:cNvSpPr/>
      </dsp:nvSpPr>
      <dsp:spPr>
        <a:xfrm>
          <a:off x="2184149" y="423784"/>
          <a:ext cx="1931981" cy="489600"/>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ln>
                <a:noFill/>
              </a:ln>
              <a:latin typeface="Rockwell"/>
              <a:cs typeface="Rockwell"/>
            </a:rPr>
            <a:t>   Barriers</a:t>
          </a:r>
          <a:r>
            <a:rPr lang="en-US" sz="1700" kern="1200" dirty="0">
              <a:ln>
                <a:noFill/>
              </a:ln>
            </a:rPr>
            <a:t>	</a:t>
          </a:r>
        </a:p>
      </dsp:txBody>
      <dsp:txXfrm>
        <a:off x="2184149" y="423784"/>
        <a:ext cx="1931981" cy="489600"/>
      </dsp:txXfrm>
    </dsp:sp>
    <dsp:sp modelId="{901A9F2C-19B2-BB47-A35E-72A33582A851}">
      <dsp:nvSpPr>
        <dsp:cNvPr id="0" name=""/>
        <dsp:cNvSpPr/>
      </dsp:nvSpPr>
      <dsp:spPr>
        <a:xfrm>
          <a:off x="2205672" y="917242"/>
          <a:ext cx="1931981" cy="3067859"/>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Lack of access to health or dental care</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Poor Transportation</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Trauma</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No safe path to school</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Homelessness</a:t>
          </a:r>
        </a:p>
        <a:p>
          <a:pPr marL="171450" lvl="1" indent="-171450" algn="l" defTabSz="755650">
            <a:lnSpc>
              <a:spcPct val="90000"/>
            </a:lnSpc>
            <a:spcBef>
              <a:spcPct val="0"/>
            </a:spcBef>
            <a:spcAft>
              <a:spcPct val="15000"/>
            </a:spcAft>
            <a:buChar char="•"/>
          </a:pPr>
          <a:endParaRPr lang="en-US" sz="1700" kern="1200" dirty="0">
            <a:solidFill>
              <a:srgbClr val="144056"/>
            </a:solidFill>
            <a:latin typeface="Gill Sans MT"/>
            <a:cs typeface="Gill Sans MT"/>
          </a:endParaRPr>
        </a:p>
      </dsp:txBody>
      <dsp:txXfrm>
        <a:off x="2205672" y="917242"/>
        <a:ext cx="1931981" cy="3067859"/>
      </dsp:txXfrm>
    </dsp:sp>
    <dsp:sp modelId="{7783D475-4A91-5541-987C-EB1914ED9490}">
      <dsp:nvSpPr>
        <dsp:cNvPr id="0" name=""/>
        <dsp:cNvSpPr/>
      </dsp:nvSpPr>
      <dsp:spPr>
        <a:xfrm>
          <a:off x="4408131" y="427642"/>
          <a:ext cx="1931981" cy="48960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ln>
                <a:noFill/>
              </a:ln>
              <a:latin typeface="Rockwell"/>
              <a:cs typeface="Rockwell"/>
            </a:rPr>
            <a:t>Aversion</a:t>
          </a:r>
        </a:p>
      </dsp:txBody>
      <dsp:txXfrm>
        <a:off x="4408131" y="427642"/>
        <a:ext cx="1931981" cy="489600"/>
      </dsp:txXfrm>
    </dsp:sp>
    <dsp:sp modelId="{B4013F42-D161-0E45-890C-54B80907D042}">
      <dsp:nvSpPr>
        <dsp:cNvPr id="0" name=""/>
        <dsp:cNvSpPr/>
      </dsp:nvSpPr>
      <dsp:spPr>
        <a:xfrm>
          <a:off x="4408131" y="917242"/>
          <a:ext cx="1931981" cy="3067859"/>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Child struggling academically or socially</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Bullying</a:t>
          </a:r>
        </a:p>
        <a:p>
          <a:pPr marL="171450" lvl="1" indent="-171450" algn="l" defTabSz="755650">
            <a:lnSpc>
              <a:spcPct val="90000"/>
            </a:lnSpc>
            <a:spcBef>
              <a:spcPct val="0"/>
            </a:spcBef>
            <a:spcAft>
              <a:spcPct val="15000"/>
            </a:spcAft>
            <a:buChar char="•"/>
          </a:pPr>
          <a:r>
            <a:rPr lang="en-US" sz="1700" b="0" kern="1200" baseline="0" dirty="0">
              <a:solidFill>
                <a:srgbClr val="144056"/>
              </a:solidFill>
              <a:latin typeface="Gill Sans MT"/>
              <a:cs typeface="Gill Sans MT"/>
            </a:rPr>
            <a:t>Ineffective school discipline</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Parents had negative school experience</a:t>
          </a:r>
          <a:r>
            <a:rPr lang="en-US" sz="1700" b="0" kern="1200" baseline="0" dirty="0">
              <a:solidFill>
                <a:srgbClr val="144056"/>
              </a:solidFill>
              <a:latin typeface="Gill Sans MT"/>
              <a:cs typeface="Gill Sans MT"/>
            </a:rPr>
            <a:t> </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Undiagnosed disability</a:t>
          </a:r>
        </a:p>
      </dsp:txBody>
      <dsp:txXfrm>
        <a:off x="4408131" y="917242"/>
        <a:ext cx="1931981" cy="3067859"/>
      </dsp:txXfrm>
    </dsp:sp>
    <dsp:sp modelId="{890BB5D5-919B-EF4B-AE16-FC6341614884}">
      <dsp:nvSpPr>
        <dsp:cNvPr id="0" name=""/>
        <dsp:cNvSpPr/>
      </dsp:nvSpPr>
      <dsp:spPr>
        <a:xfrm>
          <a:off x="6610590" y="427642"/>
          <a:ext cx="1931981"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Rockwell"/>
              <a:cs typeface="Rockwell"/>
            </a:rPr>
            <a:t>Disengagement</a:t>
          </a:r>
        </a:p>
      </dsp:txBody>
      <dsp:txXfrm>
        <a:off x="6610590" y="427642"/>
        <a:ext cx="1931981" cy="489600"/>
      </dsp:txXfrm>
    </dsp:sp>
    <dsp:sp modelId="{81FFC7CB-56CE-8144-AC6D-D9A78DA12780}">
      <dsp:nvSpPr>
        <dsp:cNvPr id="0" name=""/>
        <dsp:cNvSpPr/>
      </dsp:nvSpPr>
      <dsp:spPr>
        <a:xfrm>
          <a:off x="6610590" y="917242"/>
          <a:ext cx="1931981" cy="3067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Lack of engaging and relevant instruction</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No meaningful relationships with adults in school</a:t>
          </a:r>
        </a:p>
        <a:p>
          <a:pPr marL="171450" lvl="1" indent="-171450" algn="l" defTabSz="755650">
            <a:lnSpc>
              <a:spcPct val="90000"/>
            </a:lnSpc>
            <a:spcBef>
              <a:spcPct val="0"/>
            </a:spcBef>
            <a:spcAft>
              <a:spcPct val="15000"/>
            </a:spcAft>
            <a:buChar char="•"/>
          </a:pPr>
          <a:r>
            <a:rPr lang="en-US" sz="1700" b="0" i="0" kern="1200" dirty="0">
              <a:solidFill>
                <a:schemeClr val="accent1"/>
              </a:solidFill>
              <a:latin typeface="Gill Sans MT"/>
              <a:cs typeface="Gill Sans MT"/>
            </a:rPr>
            <a:t>Vulnerable to being with peers out of school vs. in school</a:t>
          </a:r>
          <a:endParaRPr lang="en-US" sz="1700" b="0" kern="1200" dirty="0">
            <a:solidFill>
              <a:schemeClr val="accent1"/>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Poor</a:t>
          </a:r>
          <a:r>
            <a:rPr lang="en-US" sz="1700" b="0" kern="1200" baseline="0" dirty="0">
              <a:solidFill>
                <a:srgbClr val="144056"/>
              </a:solidFill>
              <a:latin typeface="Gill Sans MT"/>
              <a:cs typeface="Gill Sans MT"/>
            </a:rPr>
            <a:t> school climate </a:t>
          </a:r>
          <a:endParaRPr lang="en-US" sz="1700" b="0" kern="1200" dirty="0">
            <a:solidFill>
              <a:schemeClr val="accent1"/>
            </a:solidFill>
            <a:latin typeface="Gill Sans MT"/>
            <a:cs typeface="Gill Sans MT"/>
          </a:endParaRPr>
        </a:p>
      </dsp:txBody>
      <dsp:txXfrm>
        <a:off x="6610590" y="917242"/>
        <a:ext cx="1931981" cy="3067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24" y="186801"/>
          <a:ext cx="2338740" cy="638811"/>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n>
                <a:noFill/>
              </a:ln>
              <a:latin typeface="Rockwell"/>
              <a:cs typeface="Rockwell"/>
            </a:rPr>
            <a:t>Reinforce Attendance</a:t>
          </a:r>
        </a:p>
      </dsp:txBody>
      <dsp:txXfrm>
        <a:off x="24" y="186801"/>
        <a:ext cx="2338740" cy="638811"/>
      </dsp:txXfrm>
    </dsp:sp>
    <dsp:sp modelId="{528CB535-E440-5B47-8D72-62C932DFCDED}">
      <dsp:nvSpPr>
        <dsp:cNvPr id="0" name=""/>
        <dsp:cNvSpPr/>
      </dsp:nvSpPr>
      <dsp:spPr>
        <a:xfrm>
          <a:off x="24" y="825613"/>
          <a:ext cx="2338740" cy="3156750"/>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baseline="0" dirty="0">
              <a:latin typeface="Gill Sans MT"/>
              <a:cs typeface="Gill Sans MT"/>
            </a:rPr>
            <a:t>Class rewards for good attendance (e.g. popcorn or ice cream parties)</a:t>
          </a:r>
          <a:endParaRPr lang="en-US" sz="1600" b="0" kern="1200" dirty="0">
            <a:solidFill>
              <a:schemeClr val="accent1"/>
            </a:solidFill>
            <a:latin typeface="Gill Sans MT"/>
            <a:cs typeface="Gill Sans MT"/>
          </a:endParaRPr>
        </a:p>
        <a:p>
          <a:pPr marL="171450" lvl="1" indent="-171450" algn="l" defTabSz="711200">
            <a:lnSpc>
              <a:spcPct val="90000"/>
            </a:lnSpc>
            <a:spcBef>
              <a:spcPct val="0"/>
            </a:spcBef>
            <a:spcAft>
              <a:spcPct val="15000"/>
            </a:spcAft>
            <a:buChar char="•"/>
          </a:pPr>
          <a:endParaRPr lang="en-US" sz="1600" b="0" kern="1200" baseline="0" dirty="0">
            <a:latin typeface="Gill Sans MT"/>
            <a:cs typeface="Gill Sans MT"/>
          </a:endParaRPr>
        </a:p>
        <a:p>
          <a:pPr marL="171450" lvl="1" indent="-171450" algn="l" defTabSz="711200">
            <a:lnSpc>
              <a:spcPct val="90000"/>
            </a:lnSpc>
            <a:spcBef>
              <a:spcPct val="0"/>
            </a:spcBef>
            <a:spcAft>
              <a:spcPct val="15000"/>
            </a:spcAft>
            <a:buChar char="•"/>
          </a:pPr>
          <a:r>
            <a:rPr lang="en-US" sz="1600" b="0" kern="1200" baseline="0" dirty="0">
              <a:latin typeface="Gill Sans MT"/>
              <a:cs typeface="Gill Sans MT"/>
            </a:rPr>
            <a:t>Individual recognition for students with good attendance</a:t>
          </a:r>
          <a:endParaRPr lang="en-US" sz="1600" b="0" kern="1200" dirty="0">
            <a:latin typeface="Gill Sans MT"/>
            <a:cs typeface="Gill Sans MT"/>
          </a:endParaRPr>
        </a:p>
      </dsp:txBody>
      <dsp:txXfrm>
        <a:off x="24" y="825613"/>
        <a:ext cx="2338740" cy="3156750"/>
      </dsp:txXfrm>
    </dsp:sp>
    <dsp:sp modelId="{A1335879-9AF5-9547-8444-225B9606D53B}">
      <dsp:nvSpPr>
        <dsp:cNvPr id="0" name=""/>
        <dsp:cNvSpPr/>
      </dsp:nvSpPr>
      <dsp:spPr>
        <a:xfrm>
          <a:off x="2640134" y="181768"/>
          <a:ext cx="2338740" cy="638811"/>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n>
                <a:noFill/>
              </a:ln>
              <a:latin typeface="Rockwell"/>
              <a:cs typeface="Rockwell"/>
            </a:rPr>
            <a:t>Reinforce Absenteeism</a:t>
          </a:r>
          <a:endParaRPr lang="en-US" sz="1600" kern="1200" dirty="0">
            <a:ln>
              <a:noFill/>
            </a:ln>
          </a:endParaRPr>
        </a:p>
      </dsp:txBody>
      <dsp:txXfrm>
        <a:off x="2640134" y="181768"/>
        <a:ext cx="2338740" cy="638811"/>
      </dsp:txXfrm>
    </dsp:sp>
    <dsp:sp modelId="{901A9F2C-19B2-BB47-A35E-72A33582A851}">
      <dsp:nvSpPr>
        <dsp:cNvPr id="0" name=""/>
        <dsp:cNvSpPr/>
      </dsp:nvSpPr>
      <dsp:spPr>
        <a:xfrm>
          <a:off x="2640859" y="825613"/>
          <a:ext cx="2338740" cy="3156750"/>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Gill Sans MT"/>
              <a:cs typeface="Gill Sans MT"/>
            </a:rPr>
            <a:t>Impersonal letters</a:t>
          </a:r>
          <a:endParaRPr lang="en-US" sz="1600" b="0" kern="1200" dirty="0">
            <a:solidFill>
              <a:srgbClr val="144056"/>
            </a:solidFill>
            <a:latin typeface="Gill Sans MT"/>
            <a:cs typeface="Gill Sans MT"/>
          </a:endParaRPr>
        </a:p>
        <a:p>
          <a:pPr marL="171450" lvl="1" indent="-171450" algn="l" defTabSz="711200">
            <a:lnSpc>
              <a:spcPct val="90000"/>
            </a:lnSpc>
            <a:spcBef>
              <a:spcPct val="0"/>
            </a:spcBef>
            <a:spcAft>
              <a:spcPct val="15000"/>
            </a:spcAft>
            <a:buChar char="•"/>
          </a:pPr>
          <a:r>
            <a:rPr lang="en-US" sz="1600" b="0" kern="1200" dirty="0">
              <a:latin typeface="Gill Sans MT"/>
              <a:cs typeface="Gill Sans MT"/>
            </a:rPr>
            <a:t>Teachers send work home in response to absences</a:t>
          </a:r>
        </a:p>
        <a:p>
          <a:pPr marL="171450" lvl="1" indent="-171450" algn="l" defTabSz="711200">
            <a:lnSpc>
              <a:spcPct val="90000"/>
            </a:lnSpc>
            <a:spcBef>
              <a:spcPct val="0"/>
            </a:spcBef>
            <a:spcAft>
              <a:spcPct val="15000"/>
            </a:spcAft>
            <a:buChar char="•"/>
          </a:pPr>
          <a:r>
            <a:rPr lang="en-US" sz="1600" b="0" kern="1200" dirty="0">
              <a:latin typeface="Gill Sans MT"/>
              <a:cs typeface="Gill Sans MT"/>
            </a:rPr>
            <a:t>Teachers</a:t>
          </a:r>
          <a:r>
            <a:rPr lang="en-US" sz="1600" b="0" kern="1200" baseline="0" dirty="0">
              <a:latin typeface="Gill Sans MT"/>
              <a:cs typeface="Gill Sans MT"/>
            </a:rPr>
            <a:t> do not address absenteeism issue with the parent</a:t>
          </a:r>
          <a:endParaRPr lang="en-US" sz="1600" b="0" kern="1200" dirty="0">
            <a:latin typeface="Gill Sans MT"/>
            <a:cs typeface="Gill Sans MT"/>
          </a:endParaRPr>
        </a:p>
        <a:p>
          <a:pPr marL="171450" lvl="1" indent="-171450" algn="l" defTabSz="711200">
            <a:lnSpc>
              <a:spcPct val="90000"/>
            </a:lnSpc>
            <a:spcBef>
              <a:spcPct val="0"/>
            </a:spcBef>
            <a:spcAft>
              <a:spcPct val="15000"/>
            </a:spcAft>
            <a:buChar char="•"/>
          </a:pPr>
          <a:r>
            <a:rPr lang="en-US" sz="1600" b="0" kern="1200" dirty="0">
              <a:latin typeface="Gill Sans MT"/>
              <a:cs typeface="Gill Sans MT"/>
            </a:rPr>
            <a:t>Parents do not feel their child</a:t>
          </a:r>
          <a:r>
            <a:rPr lang="en-US" sz="1600" b="0" kern="1200" baseline="0" dirty="0">
              <a:latin typeface="Gill Sans MT"/>
              <a:cs typeface="Gill Sans MT"/>
            </a:rPr>
            <a:t> is</a:t>
          </a:r>
          <a:r>
            <a:rPr lang="en-US" sz="1600" b="0" kern="1200" dirty="0">
              <a:latin typeface="Gill Sans MT"/>
              <a:cs typeface="Gill Sans MT"/>
            </a:rPr>
            <a:t> safe in school</a:t>
          </a:r>
        </a:p>
        <a:p>
          <a:pPr marL="171450" lvl="1" indent="-171450" algn="l" defTabSz="711200">
            <a:lnSpc>
              <a:spcPct val="90000"/>
            </a:lnSpc>
            <a:spcBef>
              <a:spcPct val="0"/>
            </a:spcBef>
            <a:spcAft>
              <a:spcPct val="15000"/>
            </a:spcAft>
            <a:buChar char="•"/>
          </a:pPr>
          <a:r>
            <a:rPr lang="en-US" sz="1600" b="0" kern="1200" dirty="0">
              <a:latin typeface="Gill Sans MT"/>
              <a:cs typeface="Gill Sans MT"/>
            </a:rPr>
            <a:t>High levels of absenteeism in the class</a:t>
          </a:r>
        </a:p>
        <a:p>
          <a:pPr marL="171450" lvl="1" indent="-171450" algn="l" defTabSz="711200">
            <a:lnSpc>
              <a:spcPct val="90000"/>
            </a:lnSpc>
            <a:spcBef>
              <a:spcPct val="0"/>
            </a:spcBef>
            <a:spcAft>
              <a:spcPct val="15000"/>
            </a:spcAft>
            <a:buChar char="•"/>
          </a:pPr>
          <a:endParaRPr lang="en-US" sz="1600" kern="1200" dirty="0">
            <a:solidFill>
              <a:srgbClr val="144056"/>
            </a:solidFill>
            <a:latin typeface="Gill Sans MT"/>
            <a:cs typeface="Gill Sans MT"/>
          </a:endParaRPr>
        </a:p>
      </dsp:txBody>
      <dsp:txXfrm>
        <a:off x="2640859" y="825613"/>
        <a:ext cx="2338740" cy="3156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98B49-1020-A04A-BAB9-754903726E95}">
      <dsp:nvSpPr>
        <dsp:cNvPr id="0" name=""/>
        <dsp:cNvSpPr/>
      </dsp:nvSpPr>
      <dsp:spPr>
        <a:xfrm>
          <a:off x="2987928" y="2333757"/>
          <a:ext cx="1728809" cy="1728809"/>
        </a:xfrm>
        <a:prstGeom prst="ellipse">
          <a:avLst/>
        </a:prstGeom>
        <a:solidFill>
          <a:srgbClr val="14405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prstClr val="white"/>
              </a:solidFill>
              <a:latin typeface="Gill Sans MT"/>
              <a:cs typeface="Gill Sans MT"/>
            </a:rPr>
            <a:t>Positive Linkages and  Engagement  for Students and Families </a:t>
          </a:r>
          <a:endParaRPr lang="en-US" sz="1800" b="0" kern="1200" dirty="0">
            <a:latin typeface="Gill Sans MT"/>
            <a:cs typeface="Gill Sans MT"/>
          </a:endParaRPr>
        </a:p>
      </dsp:txBody>
      <dsp:txXfrm>
        <a:off x="3241106" y="2586935"/>
        <a:ext cx="1222453" cy="1222453"/>
      </dsp:txXfrm>
    </dsp:sp>
    <dsp:sp modelId="{C4B62B21-587D-9546-A5F2-6AC3D2D67A35}">
      <dsp:nvSpPr>
        <dsp:cNvPr id="0" name=""/>
        <dsp:cNvSpPr/>
      </dsp:nvSpPr>
      <dsp:spPr>
        <a:xfrm rot="10800000">
          <a:off x="1312550" y="2951807"/>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B2DFD6-FB76-BB43-B25C-DEDCE9967786}">
      <dsp:nvSpPr>
        <dsp:cNvPr id="0" name=""/>
        <dsp:cNvSpPr/>
      </dsp:nvSpPr>
      <dsp:spPr>
        <a:xfrm>
          <a:off x="491366" y="2541215"/>
          <a:ext cx="1642369" cy="1313895"/>
        </a:xfrm>
        <a:prstGeom prst="roundRect">
          <a:avLst>
            <a:gd name="adj" fmla="val 1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Gill Sans MT"/>
              <a:cs typeface="Gill Sans MT"/>
            </a:rPr>
            <a:t>Assign caring mentors</a:t>
          </a:r>
        </a:p>
      </dsp:txBody>
      <dsp:txXfrm>
        <a:off x="529849" y="2579698"/>
        <a:ext cx="1565403" cy="1236929"/>
      </dsp:txXfrm>
    </dsp:sp>
    <dsp:sp modelId="{BAFA4B57-3625-6146-BD2A-96AD24D3A2AE}">
      <dsp:nvSpPr>
        <dsp:cNvPr id="0" name=""/>
        <dsp:cNvSpPr/>
      </dsp:nvSpPr>
      <dsp:spPr>
        <a:xfrm rot="13500000">
          <a:off x="1824576" y="1715666"/>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C5B424-6B72-4348-8D72-2D439C796CD3}">
      <dsp:nvSpPr>
        <dsp:cNvPr id="0" name=""/>
        <dsp:cNvSpPr/>
      </dsp:nvSpPr>
      <dsp:spPr>
        <a:xfrm>
          <a:off x="1235251" y="745317"/>
          <a:ext cx="1642369" cy="1313895"/>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Gill Sans MT"/>
              <a:cs typeface="Gill Sans MT"/>
            </a:rPr>
            <a:t>Partner with families/students to develop Student Attendance Success Plan</a:t>
          </a:r>
        </a:p>
      </dsp:txBody>
      <dsp:txXfrm>
        <a:off x="1273734" y="783800"/>
        <a:ext cx="1565403" cy="1236929"/>
      </dsp:txXfrm>
    </dsp:sp>
    <dsp:sp modelId="{17AAFF74-DC93-2941-AB12-BE4066C4CC61}">
      <dsp:nvSpPr>
        <dsp:cNvPr id="0" name=""/>
        <dsp:cNvSpPr/>
      </dsp:nvSpPr>
      <dsp:spPr>
        <a:xfrm rot="16200000">
          <a:off x="3060717" y="1203640"/>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4AB4F9-7157-BA4E-8FB0-91723BA2C59D}">
      <dsp:nvSpPr>
        <dsp:cNvPr id="0" name=""/>
        <dsp:cNvSpPr/>
      </dsp:nvSpPr>
      <dsp:spPr>
        <a:xfrm>
          <a:off x="3031148" y="1432"/>
          <a:ext cx="1642369" cy="131389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Gill Sans MT"/>
              <a:cs typeface="Gill Sans MT"/>
            </a:rPr>
            <a:t>Recruit for engaging before-or-after-school activities</a:t>
          </a:r>
        </a:p>
      </dsp:txBody>
      <dsp:txXfrm>
        <a:off x="3069631" y="39915"/>
        <a:ext cx="1565403" cy="1236929"/>
      </dsp:txXfrm>
    </dsp:sp>
    <dsp:sp modelId="{F3B733EF-9CF4-AB4A-9E32-330F35BBBD49}">
      <dsp:nvSpPr>
        <dsp:cNvPr id="0" name=""/>
        <dsp:cNvSpPr/>
      </dsp:nvSpPr>
      <dsp:spPr>
        <a:xfrm rot="18900000">
          <a:off x="4296858" y="1715666"/>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836FC4-824C-FE41-ABA1-D3AC64836142}">
      <dsp:nvSpPr>
        <dsp:cNvPr id="0" name=""/>
        <dsp:cNvSpPr/>
      </dsp:nvSpPr>
      <dsp:spPr>
        <a:xfrm>
          <a:off x="4827046" y="745317"/>
          <a:ext cx="1642369" cy="1313895"/>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Gill Sans MT"/>
              <a:cs typeface="Gill Sans MT"/>
            </a:rPr>
            <a:t>Connect to Walk-to-School Companion</a:t>
          </a:r>
        </a:p>
      </dsp:txBody>
      <dsp:txXfrm>
        <a:off x="4865529" y="783800"/>
        <a:ext cx="1565403" cy="1236929"/>
      </dsp:txXfrm>
    </dsp:sp>
    <dsp:sp modelId="{D98ED67F-5F87-A945-B6DD-F2C5E8E33728}">
      <dsp:nvSpPr>
        <dsp:cNvPr id="0" name=""/>
        <dsp:cNvSpPr/>
      </dsp:nvSpPr>
      <dsp:spPr>
        <a:xfrm>
          <a:off x="4808884" y="2951807"/>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5CE2C7-2BAA-214E-8331-A049338D2452}">
      <dsp:nvSpPr>
        <dsp:cNvPr id="0" name=""/>
        <dsp:cNvSpPr/>
      </dsp:nvSpPr>
      <dsp:spPr>
        <a:xfrm>
          <a:off x="5570931" y="2541215"/>
          <a:ext cx="1642369" cy="1313895"/>
        </a:xfrm>
        <a:prstGeom prst="roundRect">
          <a:avLst>
            <a:gd name="adj" fmla="val 10000"/>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Gill Sans MT"/>
              <a:cs typeface="Gill Sans MT"/>
            </a:rPr>
            <a:t>Offer plan or contacts for health support</a:t>
          </a:r>
        </a:p>
      </dsp:txBody>
      <dsp:txXfrm>
        <a:off x="5609414" y="2579698"/>
        <a:ext cx="1565403" cy="1236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97597-2A55-0244-802A-98E6B024F0E9}">
      <dsp:nvSpPr>
        <dsp:cNvPr id="0" name=""/>
        <dsp:cNvSpPr/>
      </dsp:nvSpPr>
      <dsp:spPr>
        <a:xfrm rot="16200000">
          <a:off x="818393" y="-818393"/>
          <a:ext cx="2032000" cy="3668787"/>
        </a:xfrm>
        <a:prstGeom prst="round1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a:cs typeface="Gill Sans MT"/>
            </a:rPr>
            <a:t>A. Recognize Good and Improved Attendance</a:t>
          </a:r>
        </a:p>
      </dsp:txBody>
      <dsp:txXfrm rot="5400000">
        <a:off x="0" y="0"/>
        <a:ext cx="3668787" cy="1524000"/>
      </dsp:txXfrm>
    </dsp:sp>
    <dsp:sp modelId="{6DF5D73B-63DE-1046-81CD-BBCB3A0A5CEC}">
      <dsp:nvSpPr>
        <dsp:cNvPr id="0" name=""/>
        <dsp:cNvSpPr/>
      </dsp:nvSpPr>
      <dsp:spPr>
        <a:xfrm>
          <a:off x="3668787" y="0"/>
          <a:ext cx="3668787" cy="2032000"/>
        </a:xfrm>
        <a:prstGeom prst="round1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a:cs typeface="Gill Sans MT"/>
            </a:rPr>
            <a:t>B. Engage Students and Parents</a:t>
          </a:r>
        </a:p>
      </dsp:txBody>
      <dsp:txXfrm>
        <a:off x="3668787" y="0"/>
        <a:ext cx="3668787" cy="1524000"/>
      </dsp:txXfrm>
    </dsp:sp>
    <dsp:sp modelId="{E9BA839B-E271-AA48-ACEC-12C19A8D479D}">
      <dsp:nvSpPr>
        <dsp:cNvPr id="0" name=""/>
        <dsp:cNvSpPr/>
      </dsp:nvSpPr>
      <dsp:spPr>
        <a:xfrm rot="10800000">
          <a:off x="0" y="2032000"/>
          <a:ext cx="3668787" cy="2032000"/>
        </a:xfrm>
        <a:prstGeom prst="round1Rect">
          <a:avLst/>
        </a:prstGeom>
        <a:solidFill>
          <a:srgbClr val="1B637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a:cs typeface="Gill Sans MT"/>
            </a:rPr>
            <a:t>D. Provide Personalized Early Outreach</a:t>
          </a:r>
        </a:p>
      </dsp:txBody>
      <dsp:txXfrm rot="10800000">
        <a:off x="0" y="2539999"/>
        <a:ext cx="3668787" cy="1524000"/>
      </dsp:txXfrm>
    </dsp:sp>
    <dsp:sp modelId="{10D0BB92-E1E7-E245-B9B5-3E5020AB10AD}">
      <dsp:nvSpPr>
        <dsp:cNvPr id="0" name=""/>
        <dsp:cNvSpPr/>
      </dsp:nvSpPr>
      <dsp:spPr>
        <a:xfrm rot="5400000">
          <a:off x="4487180" y="1213606"/>
          <a:ext cx="2032000" cy="3668787"/>
        </a:xfrm>
        <a:prstGeom prst="round1Rect">
          <a:avLst/>
        </a:prstGeom>
        <a:solidFill>
          <a:srgbClr val="14405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a:cs typeface="Gill Sans MT"/>
            </a:rPr>
            <a:t>C. Monitor Attendance Data and Practice</a:t>
          </a:r>
        </a:p>
      </dsp:txBody>
      <dsp:txXfrm rot="-5400000">
        <a:off x="3668787" y="2539999"/>
        <a:ext cx="3668787" cy="1524000"/>
      </dsp:txXfrm>
    </dsp:sp>
    <dsp:sp modelId="{00F0D9B9-90F4-0349-A574-B8C36531559B}">
      <dsp:nvSpPr>
        <dsp:cNvPr id="0" name=""/>
        <dsp:cNvSpPr/>
      </dsp:nvSpPr>
      <dsp:spPr>
        <a:xfrm>
          <a:off x="2460772" y="1413931"/>
          <a:ext cx="2416028" cy="1236136"/>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Gill Sans MT"/>
              <a:cs typeface="Gill Sans MT"/>
            </a:rPr>
            <a:t>E. Develop Programmatic Response to Barriers</a:t>
          </a:r>
        </a:p>
      </dsp:txBody>
      <dsp:txXfrm>
        <a:off x="2521115" y="1474274"/>
        <a:ext cx="2295342" cy="11154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A3FE4964-BD98-D648-9DD7-E9DE114F1555}" type="datetimeFigureOut">
              <a:rPr lang="en-US"/>
              <a:pPr/>
              <a:t>11/10/2016</a:t>
            </a:fld>
            <a:endParaRPr lang="en-US"/>
          </a:p>
        </p:txBody>
      </p:sp>
      <p:sp>
        <p:nvSpPr>
          <p:cNvPr id="4608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E5FFDB85-8CE4-9544-9427-D2162F13002A}" type="slidenum">
              <a:rPr lang="en-US"/>
              <a:pPr/>
              <a:t>‹#›</a:t>
            </a:fld>
            <a:endParaRPr lang="en-US"/>
          </a:p>
        </p:txBody>
      </p:sp>
    </p:spTree>
    <p:extLst>
      <p:ext uri="{BB962C8B-B14F-4D97-AF65-F5344CB8AC3E}">
        <p14:creationId xmlns:p14="http://schemas.microsoft.com/office/powerpoint/2010/main" val="1198980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644454542"/>
      </p:ext>
    </p:extLst>
  </p:cSld>
  <p:clrMap bg1="lt1" tx1="dk1" bg2="dk2" tx2="lt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defTabSz="457200" rtl="0" fontAlgn="base">
      <a:spcBef>
        <a:spcPct val="30000"/>
      </a:spcBef>
      <a:spcAft>
        <a:spcPct val="0"/>
      </a:spcAft>
      <a:defRPr sz="1200" kern="1200">
        <a:solidFill>
          <a:schemeClr val="tx1"/>
        </a:solidFill>
        <a:latin typeface="+mn-lt"/>
        <a:ea typeface="ＭＳ Ｐゴシック" charset="0"/>
        <a:cs typeface="+mn-cs"/>
      </a:defRPr>
    </a:lvl2pPr>
    <a:lvl3pPr marL="1143000" indent="-2286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600200" indent="-228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2057400" indent="-2286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95"/>
          <p:cNvSpPr>
            <a:spLocks noGrp="1" noRot="1" noChangeAspect="1" noTextEdit="1"/>
          </p:cNvSpPr>
          <p:nvPr>
            <p:ph type="sldImg" idx="2"/>
          </p:nvPr>
        </p:nvSpPr>
        <p:spPr>
          <a:xfrm>
            <a:off x="1143000" y="685800"/>
            <a:ext cx="4572000" cy="3429000"/>
          </a:xfrm>
          <a:noFill/>
          <a:ln>
            <a:headEnd/>
            <a:tailEnd/>
          </a:ln>
        </p:spPr>
      </p:sp>
      <p:sp>
        <p:nvSpPr>
          <p:cNvPr id="33794" name="Shape 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272572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Franklin Gothic Medium" panose="020B0603020102020204" pitchFamily="34" charset="0"/>
                <a:cs typeface="Arial" charset="0"/>
              </a:rPr>
              <a:t>Higher rates of asthma diagnoses tend to be found in schools and neighborhoods (such as West Oakland) located closer to freeways, the Port of Oakland, and industrial areas of Oakland.</a:t>
            </a:r>
          </a:p>
          <a:p>
            <a:endParaRPr lang="en-US" dirty="0">
              <a:solidFill>
                <a:srgbClr val="000000"/>
              </a:solidFill>
            </a:endParaRPr>
          </a:p>
          <a:p>
            <a:r>
              <a:rPr lang="en-US" dirty="0">
                <a:solidFill>
                  <a:srgbClr val="000000"/>
                </a:solidFill>
              </a:rPr>
              <a:t>And there are extremely high levels of chronic absence overall – starting in the early grades – among African American students. These are the same students who live in violent, environmentally hazardous neighborhoods. Health challenges could be contributing to these higher levels.</a:t>
            </a:r>
          </a:p>
          <a:p>
            <a:endParaRPr lang="en-US" dirty="0"/>
          </a:p>
        </p:txBody>
      </p:sp>
      <p:sp>
        <p:nvSpPr>
          <p:cNvPr id="4" name="Slide Number Placeholder 3"/>
          <p:cNvSpPr>
            <a:spLocks noGrp="1"/>
          </p:cNvSpPr>
          <p:nvPr>
            <p:ph type="sldNum" sz="quarter" idx="10"/>
          </p:nvPr>
        </p:nvSpPr>
        <p:spPr/>
        <p:txBody>
          <a:bodyPr/>
          <a:lstStyle/>
          <a:p>
            <a:pPr>
              <a:defRPr/>
            </a:pPr>
            <a:fld id="{FFC4B202-C0E6-4FE0-AFBD-A7E86B497B4C}" type="slidenum">
              <a:rPr lang="en-US" smtClean="0">
                <a:solidFill>
                  <a:prstClr val="black"/>
                </a:solidFill>
                <a:latin typeface="Calibri"/>
              </a:rPr>
              <a:pPr>
                <a:defRPr/>
              </a:pPr>
              <a:t>23</a:t>
            </a:fld>
            <a:endParaRPr lang="en-US">
              <a:solidFill>
                <a:prstClr val="black"/>
              </a:solidFill>
              <a:latin typeface="Calibri"/>
            </a:endParaRPr>
          </a:p>
        </p:txBody>
      </p:sp>
    </p:spTree>
    <p:extLst>
      <p:ext uri="{BB962C8B-B14F-4D97-AF65-F5344CB8AC3E}">
        <p14:creationId xmlns:p14="http://schemas.microsoft.com/office/powerpoint/2010/main" val="386911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must remember that health-related chronic absenteeism is not an inevitable fact of childhood. There is much that can be done – by the education community, by the public health community, and by the medical community – to address this issue and relieve the lifelong burden it places on young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issue by issue, there are a number of existing,</a:t>
            </a:r>
            <a:r>
              <a:rPr lang="en-US" sz="1200" kern="1200" baseline="0" dirty="0">
                <a:solidFill>
                  <a:schemeClr val="tx1"/>
                </a:solidFill>
                <a:effectLst/>
                <a:latin typeface="+mn-lt"/>
                <a:ea typeface="+mn-ea"/>
                <a:cs typeface="+mn-cs"/>
              </a:rPr>
              <a:t> proven best practices that schools can use to address many of the underlying health-related causes of chronic absenteeism. The slide you are looking at includes a small sample of potential interventions. However, interventions should be informed by the needs of one’s community. The From Asthma friendly school initiatives that can reduce asthma episodes in schools, to safe routes programs addressing walkable schools, to implementation of community eligibility provisions that can provide better access to nutrition for food insecure students. These types of interventions can help p</a:t>
            </a:r>
            <a:r>
              <a:rPr lang="en-US" sz="1200" kern="1200" dirty="0">
                <a:solidFill>
                  <a:schemeClr val="tx1"/>
                </a:solidFill>
                <a:effectLst/>
                <a:latin typeface="+mn-lt"/>
                <a:ea typeface="+mn-ea"/>
                <a:cs typeface="+mn-cs"/>
              </a:rPr>
              <a:t>rovide students access to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healthier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school environment  - a critical step in addressing chronic absenteeism and supporting students’ lifelong wellness.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04B1BE3-FA06-4D98-8087-01FC1BCED80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8557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143000" y="685800"/>
            <a:ext cx="4572000" cy="3429000"/>
          </a:xfrm>
          <a:ln>
            <a:miter lim="800000"/>
            <a:headEnd/>
            <a:tailEnd/>
          </a:ln>
        </p:spPr>
      </p:sp>
      <p:sp>
        <p:nvSpPr>
          <p:cNvPr id="44034"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At same time, we know schools and communities can understand why kids aren’t in school and  turn attendance around when they implement these five strategies with fidelity.    How schools carry them out can be tailored to their own realities and strengths.</a:t>
            </a:r>
          </a:p>
          <a:p>
            <a:pPr>
              <a:spcBef>
                <a:spcPct val="0"/>
              </a:spcBef>
            </a:pPr>
            <a:endParaRPr lang="en-US">
              <a:latin typeface="Arial" charset="0"/>
            </a:endParaRPr>
          </a:p>
          <a:p>
            <a:pPr>
              <a:spcBef>
                <a:spcPct val="0"/>
              </a:spcBef>
            </a:pPr>
            <a:r>
              <a:rPr lang="en-US">
                <a:latin typeface="Arial" charset="0"/>
              </a:rPr>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a:spcBef>
                <a:spcPct val="0"/>
              </a:spcBef>
            </a:pPr>
            <a:endParaRPr lang="en-US">
              <a:latin typeface="Arial" charset="0"/>
            </a:endParaRPr>
          </a:p>
          <a:p>
            <a:pPr>
              <a:spcBef>
                <a:spcPct val="0"/>
              </a:spcBef>
            </a:pPr>
            <a:endParaRPr lang="en-US">
              <a:latin typeface="Arial" charset="0"/>
            </a:endParaRPr>
          </a:p>
        </p:txBody>
      </p:sp>
      <p:sp>
        <p:nvSpPr>
          <p:cNvPr id="44035"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6F935B-408C-4A4C-AD6A-9EF122C47077}" type="slidenum">
              <a:rPr lang="en-US" sz="1800"/>
              <a:pPr/>
              <a:t>39</a:t>
            </a:fld>
            <a:endParaRPr lang="en-US" sz="1800"/>
          </a:p>
        </p:txBody>
      </p:sp>
    </p:spTree>
    <p:extLst>
      <p:ext uri="{BB962C8B-B14F-4D97-AF65-F5344CB8AC3E}">
        <p14:creationId xmlns:p14="http://schemas.microsoft.com/office/powerpoint/2010/main" val="95721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48"/>
          <p:cNvSpPr>
            <a:spLocks noGrp="1" noRot="1" noChangeAspect="1" noTextEdit="1"/>
          </p:cNvSpPr>
          <p:nvPr>
            <p:ph type="sldImg" idx="2"/>
          </p:nvPr>
        </p:nvSpPr>
        <p:spPr>
          <a:xfrm>
            <a:off x="1143000" y="685800"/>
            <a:ext cx="4572000" cy="3429000"/>
          </a:xfrm>
          <a:noFill/>
          <a:ln>
            <a:headEnd/>
            <a:tailEnd/>
          </a:ln>
        </p:spPr>
      </p:sp>
      <p:sp>
        <p:nvSpPr>
          <p:cNvPr id="45058" name="Shape 14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187285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09"/>
          <p:cNvSpPr>
            <a:spLocks noGrp="1" noRot="1" noChangeAspect="1" noTextEdit="1"/>
          </p:cNvSpPr>
          <p:nvPr>
            <p:ph type="sldImg" idx="2"/>
          </p:nvPr>
        </p:nvSpPr>
        <p:spPr>
          <a:xfrm>
            <a:off x="1143000" y="685800"/>
            <a:ext cx="4572000" cy="3429000"/>
          </a:xfrm>
          <a:noFill/>
          <a:ln>
            <a:headEnd/>
            <a:tailEnd/>
          </a:ln>
        </p:spPr>
      </p:sp>
      <p:sp>
        <p:nvSpPr>
          <p:cNvPr id="34818" name="Shape 11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395099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33"/>
          <p:cNvSpPr>
            <a:spLocks noGrp="1" noRot="1" noChangeAspect="1" noTextEdit="1"/>
          </p:cNvSpPr>
          <p:nvPr>
            <p:ph type="sldImg" idx="2"/>
          </p:nvPr>
        </p:nvSpPr>
        <p:spPr>
          <a:xfrm>
            <a:off x="1143000" y="685800"/>
            <a:ext cx="4572000" cy="3429000"/>
          </a:xfrm>
          <a:noFill/>
          <a:ln>
            <a:headEnd/>
            <a:tailEnd/>
          </a:ln>
        </p:spPr>
      </p:sp>
      <p:sp>
        <p:nvSpPr>
          <p:cNvPr id="35842" name="Shape 13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10011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xfrm>
            <a:off x="1143000" y="685800"/>
            <a:ext cx="4572000" cy="3429000"/>
          </a:xfrm>
          <a:ln>
            <a:headEnd/>
            <a:tailEnd/>
          </a:ln>
        </p:spPr>
      </p:sp>
      <p:sp>
        <p:nvSpPr>
          <p:cNvPr id="378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dirty="0">
                <a:latin typeface="Arial" charset="0"/>
              </a:rPr>
              <a:t>It’s easy not to notice when your child may be missing too much school. 10% of a school year is about 18 days of absence. That sounds like a lot but when you break it down, that’s just two days a month. Most parents don’t get too stressed out if their child misses two days of class in a month. But when it happens month after month, it becomes a problem. Why?</a:t>
            </a:r>
          </a:p>
        </p:txBody>
      </p:sp>
      <p:sp>
        <p:nvSpPr>
          <p:cNvPr id="37891"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8A5F73-A00B-2A46-9671-4C005841E74C}" type="slidenum">
              <a:rPr lang="en-US"/>
              <a:pPr/>
              <a:t>8</a:t>
            </a:fld>
            <a:endParaRPr lang="en-US"/>
          </a:p>
        </p:txBody>
      </p:sp>
    </p:spTree>
    <p:extLst>
      <p:ext uri="{BB962C8B-B14F-4D97-AF65-F5344CB8AC3E}">
        <p14:creationId xmlns:p14="http://schemas.microsoft.com/office/powerpoint/2010/main" val="32624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xfrm>
            <a:off x="1143000" y="685800"/>
            <a:ext cx="4572000" cy="3429000"/>
          </a:xfrm>
          <a:ln>
            <a:headEnd/>
            <a:tailEnd/>
          </a:ln>
        </p:spPr>
      </p:sp>
      <p:sp>
        <p:nvSpPr>
          <p:cNvPr id="399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The impact increases with multiple years of chronic absence. Experience indicates turning chronic absence around within 2 two years leaves a reasonable opportunity for students to recuperate academically  from the lost time. Three consecutive years or more of chronic absence leaves gaping deficits. For principals this puts a very high priority on preventing or abating chronic absence from the outset of schooling.</a:t>
            </a:r>
          </a:p>
        </p:txBody>
      </p:sp>
      <p:sp>
        <p:nvSpPr>
          <p:cNvPr id="39939"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CFCE6B6-B89C-6748-89DB-F118933708ED}" type="slidenum">
              <a:rPr lang="en-US"/>
              <a:pPr/>
              <a:t>12</a:t>
            </a:fld>
            <a:endParaRPr lang="en-US"/>
          </a:p>
        </p:txBody>
      </p:sp>
    </p:spTree>
    <p:extLst>
      <p:ext uri="{BB962C8B-B14F-4D97-AF65-F5344CB8AC3E}">
        <p14:creationId xmlns:p14="http://schemas.microsoft.com/office/powerpoint/2010/main" val="10238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1143000" y="685800"/>
            <a:ext cx="4572000" cy="3429000"/>
          </a:xfrm>
          <a:ln>
            <a:headEnd/>
            <a:tailEnd/>
          </a:ln>
        </p:spPr>
      </p:sp>
      <p:sp>
        <p:nvSpPr>
          <p:cNvPr id="4096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Chronic early absence is the percentage of children in grades K-3 that miss 10% or more of the school year (or 18+ days in a 180-day school year).</a:t>
            </a:r>
          </a:p>
          <a:p>
            <a:pPr>
              <a:spcBef>
                <a:spcPct val="0"/>
              </a:spcBef>
            </a:pPr>
            <a:endParaRPr lang="en-US">
              <a:latin typeface="Arial" charset="0"/>
            </a:endParaRPr>
          </a:p>
          <a:p>
            <a:pPr>
              <a:spcBef>
                <a:spcPct val="0"/>
              </a:spcBef>
            </a:pPr>
            <a:r>
              <a:rPr lang="en-US" b="1">
                <a:latin typeface="Arial" charset="0"/>
              </a:rPr>
              <a:t>Research shows that children who are chronically absent in kindergarten</a:t>
            </a:r>
          </a:p>
          <a:p>
            <a:pPr>
              <a:spcBef>
                <a:spcPct val="0"/>
              </a:spcBef>
            </a:pPr>
            <a:endParaRPr lang="en-US" b="1">
              <a:latin typeface="Arial" charset="0"/>
            </a:endParaRPr>
          </a:p>
          <a:p>
            <a:pPr>
              <a:spcBef>
                <a:spcPct val="0"/>
              </a:spcBef>
            </a:pPr>
            <a:r>
              <a:rPr lang="en-US" b="1">
                <a:latin typeface="Arial" charset="0"/>
              </a:rPr>
              <a:t>Show lower levels of literacy in 1</a:t>
            </a:r>
            <a:r>
              <a:rPr lang="en-US" b="1" baseline="30000">
                <a:latin typeface="Arial" charset="0"/>
              </a:rPr>
              <a:t>st</a:t>
            </a:r>
            <a:r>
              <a:rPr lang="en-US" b="1">
                <a:latin typeface="Arial" charset="0"/>
              </a:rPr>
              <a:t> grade</a:t>
            </a:r>
          </a:p>
          <a:p>
            <a:pPr>
              <a:spcBef>
                <a:spcPct val="0"/>
              </a:spcBef>
            </a:pPr>
            <a:endParaRPr lang="en-US" b="1">
              <a:latin typeface="Arial" charset="0"/>
            </a:endParaRPr>
          </a:p>
          <a:p>
            <a:pPr>
              <a:spcBef>
                <a:spcPct val="0"/>
              </a:spcBef>
            </a:pPr>
            <a:r>
              <a:rPr lang="en-US" b="1">
                <a:latin typeface="Arial" charset="0"/>
              </a:rPr>
              <a:t>AND  that chronic absence in kindergarten can predict lower achievement as far out as the 5</a:t>
            </a:r>
            <a:r>
              <a:rPr lang="en-US" b="1" baseline="30000">
                <a:latin typeface="Arial" charset="0"/>
              </a:rPr>
              <a:t>th</a:t>
            </a:r>
            <a:r>
              <a:rPr lang="en-US" b="1">
                <a:latin typeface="Arial" charset="0"/>
              </a:rPr>
              <a:t> grade.</a:t>
            </a:r>
          </a:p>
          <a:p>
            <a:pPr>
              <a:spcBef>
                <a:spcPct val="0"/>
              </a:spcBef>
            </a:pPr>
            <a:endParaRPr lang="en-US">
              <a:latin typeface="Arial" charset="0"/>
            </a:endParaRPr>
          </a:p>
          <a:p>
            <a:pPr>
              <a:spcBef>
                <a:spcPct val="0"/>
              </a:spcBef>
            </a:pPr>
            <a:r>
              <a:rPr lang="en-US">
                <a:latin typeface="Arial" charset="0"/>
              </a:rPr>
              <a:t>It is easy to overlook the prevalence of chronic early absence and think you don’t have an attendance problem if you only look at average daily attendance.</a:t>
            </a:r>
          </a:p>
          <a:p>
            <a:pPr>
              <a:spcBef>
                <a:spcPct val="0"/>
              </a:spcBef>
            </a:pPr>
            <a:endParaRPr lang="en-US">
              <a:latin typeface="Arial" charset="0"/>
            </a:endParaRPr>
          </a:p>
          <a:p>
            <a:pPr>
              <a:spcBef>
                <a:spcPct val="0"/>
              </a:spcBef>
            </a:pPr>
            <a:r>
              <a:rPr lang="en-US" b="1">
                <a:latin typeface="Arial" charset="0"/>
              </a:rPr>
              <a:t>BUT in 2012, Rhode Island’s 4 core cities had an average daily attendance rate of 94%, BUT almost 1 in 5 students (19%) were chronically absent.</a:t>
            </a:r>
          </a:p>
          <a:p>
            <a:pPr>
              <a:spcBef>
                <a:spcPct val="0"/>
              </a:spcBef>
            </a:pPr>
            <a:endParaRPr lang="en-US">
              <a:latin typeface="Arial" charset="0"/>
            </a:endParaRPr>
          </a:p>
          <a:p>
            <a:pPr>
              <a:spcBef>
                <a:spcPct val="0"/>
              </a:spcBef>
            </a:pPr>
            <a:r>
              <a:rPr lang="en-US">
                <a:latin typeface="Arial" charset="0"/>
              </a:rPr>
              <a:t>Chronic early absence can be reduced by using data to regularly identify and intervene with students who have multiple absences, engaging, educating and providing supports for families, personalizing the educational experience for all students, and educating communities to support school attendance.</a:t>
            </a:r>
          </a:p>
        </p:txBody>
      </p:sp>
      <p:sp>
        <p:nvSpPr>
          <p:cNvPr id="40963"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2F055-FD5A-D745-897D-98AC8ECBDBEC}" type="slidenum">
              <a:rPr lang="en-US"/>
              <a:pPr/>
              <a:t>13</a:t>
            </a:fld>
            <a:endParaRPr lang="en-US"/>
          </a:p>
        </p:txBody>
      </p:sp>
    </p:spTree>
    <p:extLst>
      <p:ext uri="{BB962C8B-B14F-4D97-AF65-F5344CB8AC3E}">
        <p14:creationId xmlns:p14="http://schemas.microsoft.com/office/powerpoint/2010/main" val="180315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xfrm>
            <a:off x="1143000" y="685800"/>
            <a:ext cx="4572000" cy="3429000"/>
          </a:xfrm>
          <a:ln>
            <a:miter lim="800000"/>
            <a:headEnd/>
            <a:tailEnd/>
          </a:ln>
        </p:spPr>
      </p:sp>
      <p:sp>
        <p:nvSpPr>
          <p:cNvPr id="41986"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
        <p:nvSpPr>
          <p:cNvPr id="41987"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2CCA5A-4C53-9449-A191-C0F35E2BFBAA}" type="slidenum">
              <a:rPr lang="en-US" sz="1800"/>
              <a:pPr/>
              <a:t>15</a:t>
            </a:fld>
            <a:endParaRPr lang="en-US" sz="1800"/>
          </a:p>
        </p:txBody>
      </p:sp>
    </p:spTree>
    <p:extLst>
      <p:ext uri="{BB962C8B-B14F-4D97-AF65-F5344CB8AC3E}">
        <p14:creationId xmlns:p14="http://schemas.microsoft.com/office/powerpoint/2010/main" val="16569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course, the problem of health-related chronic absence goes far beyond these two issues. Research indicates that other common health conditions resulting in missed school include bullying, mental health, nutrition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vision.  Let me </a:t>
            </a:r>
            <a:r>
              <a:rPr lang="en-US" sz="1200" kern="1200" baseline="0" dirty="0">
                <a:solidFill>
                  <a:schemeClr val="tx1"/>
                </a:solidFill>
                <a:effectLst/>
                <a:latin typeface="+mn-lt"/>
                <a:ea typeface="+mn-ea"/>
                <a:cs typeface="+mn-cs"/>
              </a:rPr>
              <a:t>walk through some quick details here because it’s quite sobering:</a:t>
            </a:r>
          </a:p>
          <a:p>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Bullying: over 7% of students report not going to school at least one day in the previous month because they felt unsafe at school or on the way to school.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Nutrition: Children who come from food-insecure home are more likely to be suspended from school and have higher rates of absenteeism. And obese students are 1.7 times more likely to have 10 or more absences in a given year than their non-obese peers.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Mental Health: Children affected by ADHD are more likely to exhibit tardiness and absenteeism.</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Vision: Students with vision impairments are at increased risk of disengagement from school which is a risk factor for increased missed school days.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Compounding the problem is the fact that many schools do not provide conditions that support student health. Many schools have inadequate school nurse staffing, poor indoor air</a:t>
            </a:r>
            <a:r>
              <a:rPr lang="en-US" sz="1200" kern="1200" baseline="0" dirty="0">
                <a:solidFill>
                  <a:schemeClr val="tx1"/>
                </a:solidFill>
                <a:effectLst/>
                <a:latin typeface="+mn-lt"/>
                <a:ea typeface="+mn-ea"/>
                <a:cs typeface="+mn-cs"/>
              </a:rPr>
              <a:t> quality, or a lack of access to physical activity</a:t>
            </a:r>
            <a:r>
              <a:rPr lang="en-US" sz="1200" kern="1200" dirty="0">
                <a:solidFill>
                  <a:schemeClr val="tx1"/>
                </a:solidFill>
                <a:effectLst/>
                <a:latin typeface="+mn-lt"/>
                <a:ea typeface="+mn-ea"/>
                <a:cs typeface="+mn-cs"/>
              </a:rPr>
              <a:t> – all which can contribute to health issues</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course the health-related factors don’t end with this list,</a:t>
            </a:r>
            <a:r>
              <a:rPr lang="en-US" sz="1200" kern="1200" baseline="0" dirty="0">
                <a:solidFill>
                  <a:schemeClr val="tx1"/>
                </a:solidFill>
                <a:effectLst/>
                <a:latin typeface="+mn-lt"/>
                <a:ea typeface="+mn-ea"/>
                <a:cs typeface="+mn-cs"/>
              </a:rPr>
              <a:t> but the message is clear, addressing health, particularly in a young populations, need to be </a:t>
            </a:r>
            <a:r>
              <a:rPr lang="en-US" sz="1200" kern="1200" dirty="0">
                <a:solidFill>
                  <a:schemeClr val="tx1"/>
                </a:solidFill>
                <a:effectLst/>
                <a:latin typeface="+mn-lt"/>
                <a:ea typeface="+mn-ea"/>
                <a:cs typeface="+mn-cs"/>
              </a:rPr>
              <a:t>part of a strategy to address chronic absenteeism.</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04B1BE3-FA06-4D98-8087-01FC1BCED80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5628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as the leading health-related causes of chronic absenteeism,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examples of asthma and oral health illustrate the tremendous scale of this problem: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Asthma</a:t>
            </a:r>
            <a:r>
              <a:rPr lang="en-US" sz="1200" kern="1200" dirty="0">
                <a:solidFill>
                  <a:schemeClr val="tx1"/>
                </a:solidFill>
                <a:effectLst/>
                <a:latin typeface="+mn-lt"/>
                <a:ea typeface="+mn-ea"/>
                <a:cs typeface="+mn-cs"/>
              </a:rPr>
              <a:t>. Nearly one in 10 children (9.9 percent) age 4-14 are diagnosed with asthma. Asthma is a leading cause of school absenteeism, accounting for one-third of all days of missed instruction. Children with persistent asthma are more than three times as likely to have 10 or more absences than their peers.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Oral health</a:t>
            </a:r>
            <a:r>
              <a:rPr lang="en-US" sz="1200" kern="1200" dirty="0">
                <a:solidFill>
                  <a:schemeClr val="tx1"/>
                </a:solidFill>
                <a:effectLst/>
                <a:latin typeface="+mn-lt"/>
                <a:ea typeface="+mn-ea"/>
                <a:cs typeface="+mn-cs"/>
              </a:rPr>
              <a:t>. A full twenty percent of children aged 5 to 11 years have at least one untreated decayed tooth. Among school-age children, tooth decay is the most common chronic disease, five times more prevalent than asthma. Children between 5 and 17 years miss nearly two million school days in a single year nationwide due to dental health-related problems. Children with poor oral health status are nearly three times more likely than their counterparts to miss school as a result of dental pain.</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04B1BE3-FA06-4D98-8087-01FC1BCED80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7994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717117"/>
            <a:ext cx="9144000" cy="330200"/>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1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1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Shape 14"/>
          <p:cNvSpPr txBox="1">
            <a:spLocks noGrp="1"/>
          </p:cNvSpPr>
          <p:nvPr>
            <p:ph type="ctrTitle"/>
          </p:nvPr>
        </p:nvSpPr>
        <p:spPr>
          <a:xfrm>
            <a:off x="685800" y="3468567"/>
            <a:ext cx="5810400" cy="1546399"/>
          </a:xfrm>
          <a:prstGeom prst="rect">
            <a:avLst/>
          </a:prstGeom>
        </p:spPr>
        <p:txBody>
          <a:bodyPr anchor="b"/>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dirty="0"/>
              <a:t>Click to edit Master title style</a:t>
            </a:r>
            <a:endParaRPr dirty="0"/>
          </a:p>
        </p:txBody>
      </p:sp>
    </p:spTree>
    <p:extLst>
      <p:ext uri="{BB962C8B-B14F-4D97-AF65-F5344CB8AC3E}">
        <p14:creationId xmlns:p14="http://schemas.microsoft.com/office/powerpoint/2010/main" val="164506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3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3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3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3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9" name="Shape 3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0"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2D0DF7B-9070-4648-807C-1090074EFBD6}"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38" name="Shape 3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2356367"/>
            <a:ext cx="7540800" cy="4211599"/>
          </a:xfrm>
          <a:prstGeom prst="rect">
            <a:avLst/>
          </a:prstGeom>
        </p:spPr>
        <p:txBody>
          <a:bodyPr/>
          <a:lstStyle>
            <a:lvl1pPr lvl="0">
              <a:spcBef>
                <a:spcPts val="0"/>
              </a:spcBef>
              <a:buSzPct val="100000"/>
              <a:defRPr sz="2800">
                <a:latin typeface="Gill Sans MT"/>
                <a:cs typeface="Gill Sans M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pPr lvl="0"/>
            <a:r>
              <a:rPr lang="en-US" dirty="0"/>
              <a:t>Click to edit Master text styles</a:t>
            </a:r>
          </a:p>
        </p:txBody>
      </p:sp>
    </p:spTree>
    <p:extLst>
      <p:ext uri="{BB962C8B-B14F-4D97-AF65-F5344CB8AC3E}">
        <p14:creationId xmlns:p14="http://schemas.microsoft.com/office/powerpoint/2010/main" val="390343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5" name="Shape 41"/>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6" name="Shape 42"/>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43"/>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44"/>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 name="Shape 45"/>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10" name="Shape 46"/>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1"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14EE3E0C-736C-D648-B2F4-972F09E678A9}"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47" name="Shape 47"/>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8" name="Shape 48"/>
          <p:cNvSpPr txBox="1">
            <a:spLocks noGrp="1"/>
          </p:cNvSpPr>
          <p:nvPr>
            <p:ph type="body" idx="1"/>
          </p:nvPr>
        </p:nvSpPr>
        <p:spPr>
          <a:xfrm>
            <a:off x="1146025" y="2356367"/>
            <a:ext cx="3660300" cy="4211599"/>
          </a:xfrm>
          <a:prstGeom prst="rect">
            <a:avLst/>
          </a:prstGeom>
        </p:spPr>
        <p:txBody>
          <a:bodyPr/>
          <a:lstStyle>
            <a:lvl1pPr lvl="0">
              <a:spcBef>
                <a:spcPts val="0"/>
              </a:spcBef>
              <a:buSzPct val="100000"/>
              <a:defRPr sz="2000">
                <a:latin typeface="Gill Sans MT"/>
                <a:cs typeface="Gill Sans M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dirty="0"/>
              <a:t>Click to edit Master text styles</a:t>
            </a:r>
          </a:p>
        </p:txBody>
      </p:sp>
      <p:sp>
        <p:nvSpPr>
          <p:cNvPr id="49" name="Shape 49"/>
          <p:cNvSpPr txBox="1">
            <a:spLocks noGrp="1"/>
          </p:cNvSpPr>
          <p:nvPr>
            <p:ph type="body" idx="2"/>
          </p:nvPr>
        </p:nvSpPr>
        <p:spPr>
          <a:xfrm>
            <a:off x="5026623" y="2356367"/>
            <a:ext cx="3660300" cy="4211599"/>
          </a:xfrm>
          <a:prstGeom prst="rect">
            <a:avLst/>
          </a:prstGeom>
        </p:spPr>
        <p:txBody>
          <a:bodyPr/>
          <a:lstStyle>
            <a:lvl1pPr lvl="0">
              <a:spcBef>
                <a:spcPts val="0"/>
              </a:spcBef>
              <a:buSzPct val="100000"/>
              <a:defRPr sz="2000">
                <a:latin typeface="Gill Sans MT"/>
                <a:cs typeface="Gill Sans M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dirty="0"/>
              <a:t>Click to edit Master text styles</a:t>
            </a:r>
          </a:p>
        </p:txBody>
      </p:sp>
    </p:spTree>
    <p:extLst>
      <p:ext uri="{BB962C8B-B14F-4D97-AF65-F5344CB8AC3E}">
        <p14:creationId xmlns:p14="http://schemas.microsoft.com/office/powerpoint/2010/main" val="128618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6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6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6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6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8" name="Shape 6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9"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043195B7-B6CA-BB42-A317-75664CCE6FB7}"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68" name="Shape 6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47544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2" name="Shape 89"/>
          <p:cNvSpPr>
            <a:spLocks noChangeArrowheads="1"/>
          </p:cNvSpPr>
          <p:nvPr/>
        </p:nvSpPr>
        <p:spPr bwMode="auto">
          <a:xfrm>
            <a:off x="0" y="5725584"/>
            <a:ext cx="9144000" cy="32173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 name="Shape 9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91"/>
          <p:cNvSpPr>
            <a:spLocks noChangeArrowheads="1"/>
          </p:cNvSpPr>
          <p:nvPr/>
        </p:nvSpPr>
        <p:spPr bwMode="auto">
          <a:xfrm>
            <a:off x="0" y="666752"/>
            <a:ext cx="9144000" cy="5099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9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9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TextBox 10"/>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3CA26D2E-12B0-9247-8F4A-5337551E4234}"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Tree>
    <p:extLst>
      <p:ext uri="{BB962C8B-B14F-4D97-AF65-F5344CB8AC3E}">
        <p14:creationId xmlns:p14="http://schemas.microsoft.com/office/powerpoint/2010/main" val="3437298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46175" y="706967"/>
            <a:ext cx="3208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dirty="0">
              <a:sym typeface="Arial" charset="0"/>
            </a:endParaRPr>
          </a:p>
        </p:txBody>
      </p:sp>
      <p:sp>
        <p:nvSpPr>
          <p:cNvPr id="1027" name="Shape 7"/>
          <p:cNvSpPr txBox="1">
            <a:spLocks noGrp="1"/>
          </p:cNvSpPr>
          <p:nvPr>
            <p:ph type="body" idx="1"/>
          </p:nvPr>
        </p:nvSpPr>
        <p:spPr bwMode="auto">
          <a:xfrm>
            <a:off x="1146176" y="2355851"/>
            <a:ext cx="7540625"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dirty="0">
              <a:sym typeface="Arial" charset="0"/>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71" r:id="rId5"/>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Gill Sans MT"/>
          <a:ea typeface="Arial"/>
          <a:cs typeface="Gill Sans MT"/>
          <a:sym typeface="Arial" charset="0"/>
        </a:defRPr>
      </a:lvl1pPr>
      <a:lvl2pPr marL="742950" lvl="1"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lvl="2"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lvl="3"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lvl="4"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tahdataalliance.org/downloads/ChronicAbsenteeismResearchBrief.pdf"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4367"/>
            <a:ext cx="9144000" cy="5518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99" name="Shape 99"/>
          <p:cNvSpPr txBox="1">
            <a:spLocks noGrp="1"/>
          </p:cNvSpPr>
          <p:nvPr>
            <p:ph type="ctrTitle"/>
          </p:nvPr>
        </p:nvSpPr>
        <p:spPr>
          <a:xfrm>
            <a:off x="407773" y="1699188"/>
            <a:ext cx="8550490" cy="1921152"/>
          </a:xfrm>
        </p:spPr>
        <p:txBody>
          <a:bodyPr>
            <a:noAutofit/>
          </a:bodyPr>
          <a:lstStyle/>
          <a:p>
            <a:pPr algn="ctr" eaLnBrk="1" fontAlgn="auto" hangingPunct="1">
              <a:spcAft>
                <a:spcPts val="0"/>
              </a:spcAft>
              <a:buClr>
                <a:schemeClr val="dk1"/>
              </a:buClr>
              <a:buSzPct val="25000"/>
              <a:buFont typeface="Arial"/>
              <a:buNone/>
              <a:defRPr/>
            </a:pPr>
            <a:r>
              <a:rPr lang="en-US" sz="3600" b="1" dirty="0">
                <a:ea typeface="Roboto Slab"/>
                <a:sym typeface="Roboto Slab"/>
              </a:rPr>
              <a:t>Reducing Chronic Absence in</a:t>
            </a:r>
            <a:br>
              <a:rPr lang="en-US" sz="3600" b="1" dirty="0">
                <a:ea typeface="Roboto Slab"/>
                <a:sym typeface="Roboto Slab"/>
              </a:rPr>
            </a:br>
            <a:r>
              <a:rPr lang="en-US" sz="3600" b="1" dirty="0">
                <a:ea typeface="Roboto Slab"/>
                <a:sym typeface="Roboto Slab"/>
              </a:rPr>
              <a:t>K-12 Education</a:t>
            </a:r>
            <a:br>
              <a:rPr lang="en-US" sz="3600" b="1" dirty="0">
                <a:ea typeface="Roboto Slab"/>
                <a:sym typeface="Roboto Slab"/>
              </a:rPr>
            </a:br>
            <a:endParaRPr b="1" dirty="0">
              <a:ea typeface="Roboto Slab"/>
              <a:sym typeface="Roboto Slab"/>
            </a:endParaRPr>
          </a:p>
        </p:txBody>
      </p:sp>
      <p:pic>
        <p:nvPicPr>
          <p:cNvPr id="8195" name="Shape 1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6" y="366184"/>
            <a:ext cx="261763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245593" y="6352118"/>
            <a:ext cx="8755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dirty="0">
                <a:solidFill>
                  <a:schemeClr val="accent1"/>
                </a:solidFill>
                <a:latin typeface="Gill Sans MT"/>
                <a:cs typeface="Gill Sans MT"/>
              </a:rPr>
              <a:t>SEHAC				May 20, 2016		www.attendanceworks.org</a:t>
            </a:r>
          </a:p>
        </p:txBody>
      </p:sp>
      <p:sp>
        <p:nvSpPr>
          <p:cNvPr id="3" name="Rectangle 2"/>
          <p:cNvSpPr/>
          <p:nvPr/>
        </p:nvSpPr>
        <p:spPr>
          <a:xfrm>
            <a:off x="563563" y="2923664"/>
            <a:ext cx="8077200" cy="369332"/>
          </a:xfrm>
          <a:prstGeom prst="rect">
            <a:avLst/>
          </a:prstGeom>
        </p:spPr>
        <p:txBody>
          <a:bodyPr>
            <a:spAutoFit/>
          </a:bodyPr>
          <a:lstStyle/>
          <a:p>
            <a:pPr algn="ctr" fontAlgn="auto">
              <a:spcBef>
                <a:spcPts val="0"/>
              </a:spcBef>
              <a:spcAft>
                <a:spcPts val="0"/>
              </a:spcAft>
              <a:defRPr/>
            </a:pPr>
            <a:r>
              <a:rPr lang="en-US" sz="1800" b="1" kern="0" dirty="0">
                <a:solidFill>
                  <a:schemeClr val="accent3"/>
                </a:solidFill>
                <a:latin typeface="Rockwell"/>
                <a:ea typeface="Arial"/>
                <a:cs typeface="Rockwell"/>
                <a:sym typeface="Arial"/>
              </a:rPr>
              <a:t>Implications for Health Providers</a:t>
            </a:r>
          </a:p>
        </p:txBody>
      </p:sp>
      <p:pic>
        <p:nvPicPr>
          <p:cNvPr id="2" name="Picture 1" descr="kidswithgradcap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467" y="3470695"/>
            <a:ext cx="4368800" cy="1884302"/>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chemeClr val="bg1"/>
                </a:solidFill>
                <a:latin typeface="Rockwell" charset="0"/>
                <a:ea typeface="Roboto Slab" charset="0"/>
                <a:sym typeface="Roboto Slab" charset="0"/>
              </a:rPr>
              <a:t>Why Does Attendance Matter?</a:t>
            </a:r>
          </a:p>
        </p:txBody>
      </p:sp>
      <p:graphicFrame>
        <p:nvGraphicFramePr>
          <p:cNvPr id="4" name="Content Placeholder 6"/>
          <p:cNvGraphicFramePr>
            <a:graphicFrameLocks/>
          </p:cNvGraphicFramePr>
          <p:nvPr>
            <p:extLst>
              <p:ext uri="{D42A27DB-BD31-4B8C-83A1-F6EECF244321}">
                <p14:modId xmlns:p14="http://schemas.microsoft.com/office/powerpoint/2010/main" val="3216969862"/>
              </p:ext>
            </p:extLst>
          </p:nvPr>
        </p:nvGraphicFramePr>
        <p:xfrm>
          <a:off x="341213" y="2352072"/>
          <a:ext cx="7917742" cy="384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p:cNvSpPr txBox="1">
            <a:spLocks noChangeArrowheads="1"/>
          </p:cNvSpPr>
          <p:nvPr/>
        </p:nvSpPr>
        <p:spPr bwMode="auto">
          <a:xfrm>
            <a:off x="1839913" y="6218767"/>
            <a:ext cx="5389562" cy="600164"/>
          </a:xfrm>
          <a:prstGeom prst="rect">
            <a:avLst/>
          </a:prstGeom>
          <a:noFill/>
          <a:ln w="9525">
            <a:noFill/>
            <a:miter lim="800000"/>
            <a:headEnd/>
            <a:tailEnd/>
          </a:ln>
        </p:spPr>
        <p:txBody>
          <a:bodyPr>
            <a:spAutoFit/>
          </a:bodyPr>
          <a:lstStyle/>
          <a:p>
            <a:pPr marL="0" lvl="1" algn="ctr">
              <a:defRPr/>
            </a:pPr>
            <a:r>
              <a:rPr lang="en-US" sz="900" kern="0" dirty="0">
                <a:solidFill>
                  <a:schemeClr val="accent5"/>
                </a:solidFill>
                <a:latin typeface="Gill Sans"/>
                <a:ea typeface="Arial"/>
                <a:cs typeface="Gill Sans"/>
                <a:sym typeface="Arial"/>
              </a:rPr>
              <a:t>Developed by Annie E. Casey Foundation &amp; America’s Promise Alliance </a:t>
            </a:r>
            <a:br>
              <a:rPr lang="en-US" sz="900" kern="0" dirty="0">
                <a:solidFill>
                  <a:schemeClr val="accent5"/>
                </a:solidFill>
                <a:latin typeface="Gill Sans"/>
                <a:ea typeface="Arial"/>
                <a:cs typeface="Gill Sans"/>
                <a:sym typeface="Arial"/>
              </a:rPr>
            </a:br>
            <a:r>
              <a:rPr lang="en-US" sz="900" kern="0" dirty="0">
                <a:solidFill>
                  <a:schemeClr val="accent5"/>
                </a:solidFill>
                <a:latin typeface="Gill Sans"/>
                <a:ea typeface="Arial"/>
                <a:cs typeface="Gill Sans"/>
                <a:sym typeface="Arial"/>
              </a:rPr>
              <a:t>For more info go to </a:t>
            </a:r>
            <a:r>
              <a:rPr lang="en-US" sz="900" u="sng" kern="0" dirty="0">
                <a:solidFill>
                  <a:schemeClr val="accent5"/>
                </a:solidFill>
                <a:latin typeface="Gill Sans"/>
                <a:ea typeface="Arial"/>
                <a:cs typeface="Gill Sans"/>
                <a:sym typeface="Arial"/>
              </a:rPr>
              <a:t>http://www.americaspromise.org/parent-engagement-toolkit</a:t>
            </a:r>
          </a:p>
          <a:p>
            <a:pPr>
              <a:defRPr/>
            </a:pPr>
            <a:endParaRPr lang="en-US" sz="1500" kern="0" dirty="0">
              <a:solidFill>
                <a:prstClr val="black"/>
              </a:solidFill>
              <a:latin typeface="Arial"/>
              <a:ea typeface="Arial"/>
              <a:sym typeface="Arial"/>
            </a:endParaRPr>
          </a:p>
        </p:txBody>
      </p:sp>
      <p:sp>
        <p:nvSpPr>
          <p:cNvPr id="6" name="TextBox 6"/>
          <p:cNvSpPr txBox="1">
            <a:spLocks noChangeArrowheads="1"/>
          </p:cNvSpPr>
          <p:nvPr/>
        </p:nvSpPr>
        <p:spPr bwMode="auto">
          <a:xfrm rot="18359112">
            <a:off x="893004" y="3723482"/>
            <a:ext cx="4779433" cy="503237"/>
          </a:xfrm>
          <a:prstGeom prst="rect">
            <a:avLst/>
          </a:prstGeom>
          <a:noFill/>
          <a:ln w="9525">
            <a:noFill/>
            <a:miter lim="800000"/>
            <a:headEnd/>
            <a:tailEnd/>
          </a:ln>
        </p:spPr>
        <p:txBody>
          <a:bodyPr>
            <a:spAutoFit/>
          </a:bodyPr>
          <a:lstStyle/>
          <a:p>
            <a:pPr>
              <a:defRPr/>
            </a:pPr>
            <a:r>
              <a:rPr lang="en-US" sz="1500" b="1" kern="0" dirty="0">
                <a:solidFill>
                  <a:srgbClr val="1B637A"/>
                </a:solidFill>
                <a:latin typeface="Rockwell"/>
                <a:ea typeface="Arial"/>
                <a:cs typeface="Rockwell"/>
                <a:sym typeface="Arial"/>
              </a:rPr>
              <a:t>4 A School Success Framework </a:t>
            </a:r>
          </a:p>
          <a:p>
            <a:pPr>
              <a:defRPr/>
            </a:pPr>
            <a:endParaRPr lang="en-US" sz="1050" kern="0" dirty="0">
              <a:solidFill>
                <a:prstClr val="black"/>
              </a:solidFill>
              <a:latin typeface="Century Gothic" pitchFamily="34" charset="0"/>
              <a:ea typeface="Arial"/>
              <a:sym typeface="Arial"/>
            </a:endParaRPr>
          </a:p>
        </p:txBody>
      </p:sp>
      <p:pic>
        <p:nvPicPr>
          <p:cNvPr id="16389" name="Picture 7" descr="grad-0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215" y="796229"/>
            <a:ext cx="1096960" cy="106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bg1"/>
                </a:solidFill>
              </a:rPr>
              <a:t>Improving </a:t>
            </a:r>
            <a:r>
              <a:rPr lang="en-US" dirty="0">
                <a:solidFill>
                  <a:schemeClr val="bg1"/>
                </a:solidFill>
              </a:rPr>
              <a:t>A</a:t>
            </a:r>
            <a:r>
              <a:rPr lang="en-US" sz="1800" dirty="0">
                <a:solidFill>
                  <a:schemeClr val="bg1"/>
                </a:solidFill>
              </a:rPr>
              <a:t>ttendance </a:t>
            </a:r>
            <a:r>
              <a:rPr lang="en-US" dirty="0">
                <a:solidFill>
                  <a:schemeClr val="bg1"/>
                </a:solidFill>
              </a:rPr>
              <a:t>M</a:t>
            </a:r>
            <a:r>
              <a:rPr lang="en-US" sz="1800" dirty="0">
                <a:solidFill>
                  <a:schemeClr val="bg1"/>
                </a:solidFill>
              </a:rPr>
              <a:t>atters </a:t>
            </a:r>
            <a:r>
              <a:rPr lang="en-US" dirty="0">
                <a:solidFill>
                  <a:schemeClr val="bg1"/>
                </a:solidFill>
              </a:rPr>
              <a:t>B</a:t>
            </a:r>
            <a:r>
              <a:rPr lang="en-US" sz="1800" dirty="0">
                <a:solidFill>
                  <a:schemeClr val="bg1"/>
                </a:solidFill>
              </a:rPr>
              <a:t>ecause it Reflects:</a:t>
            </a:r>
          </a:p>
        </p:txBody>
      </p:sp>
      <p:sp>
        <p:nvSpPr>
          <p:cNvPr id="3" name="Text Placeholder 2"/>
          <p:cNvSpPr>
            <a:spLocks noGrp="1"/>
          </p:cNvSpPr>
          <p:nvPr>
            <p:ph type="body" idx="1"/>
          </p:nvPr>
        </p:nvSpPr>
        <p:spPr>
          <a:xfrm>
            <a:off x="253999" y="2107831"/>
            <a:ext cx="8460826" cy="4402151"/>
          </a:xfrm>
        </p:spPr>
        <p:txBody>
          <a:bodyPr/>
          <a:lstStyle/>
          <a:p>
            <a:pPr marL="511175" lvl="1">
              <a:spcBef>
                <a:spcPts val="600"/>
              </a:spcBef>
              <a:spcAft>
                <a:spcPts val="600"/>
              </a:spcAft>
              <a:buFont typeface="Wingdings" charset="2"/>
              <a:buChar char="ü"/>
            </a:pPr>
            <a:r>
              <a:rPr lang="en-US" sz="1900" b="1" dirty="0">
                <a:solidFill>
                  <a:schemeClr val="bg2"/>
                </a:solidFill>
                <a:latin typeface="Gill Sans MT"/>
                <a:cs typeface="Gill Sans MT"/>
              </a:rPr>
              <a:t>Exposure to language</a:t>
            </a:r>
            <a:r>
              <a:rPr lang="en-US" sz="1900" b="1" dirty="0">
                <a:solidFill>
                  <a:srgbClr val="00B050"/>
                </a:solidFill>
                <a:latin typeface="Gill Sans MT"/>
                <a:cs typeface="Gill Sans MT"/>
              </a:rPr>
              <a:t>: </a:t>
            </a:r>
            <a:r>
              <a:rPr lang="en-US" sz="1900" dirty="0">
                <a:solidFill>
                  <a:schemeClr val="tx1"/>
                </a:solidFill>
                <a:latin typeface="Gill Sans MT"/>
                <a:cs typeface="Gill Sans MT"/>
              </a:rPr>
              <a:t>Starting in Pre-K, attendance equals exposure to language-rich environments especially for low-income children.  </a:t>
            </a:r>
          </a:p>
          <a:p>
            <a:pPr marL="511175" lvl="1">
              <a:spcBef>
                <a:spcPts val="600"/>
              </a:spcBef>
              <a:spcAft>
                <a:spcPts val="600"/>
              </a:spcAft>
              <a:buFont typeface="Wingdings" charset="2"/>
              <a:buChar char="ü"/>
              <a:tabLst>
                <a:tab pos="111125" algn="l"/>
              </a:tabLst>
            </a:pPr>
            <a:r>
              <a:rPr lang="en-US" sz="1900" b="1" dirty="0">
                <a:solidFill>
                  <a:srgbClr val="3D8C62"/>
                </a:solidFill>
                <a:latin typeface="Gill Sans MT"/>
                <a:cs typeface="Gill Sans MT"/>
              </a:rPr>
              <a:t>Time on Task in Class: </a:t>
            </a:r>
            <a:r>
              <a:rPr lang="en-US" sz="1900" dirty="0">
                <a:solidFill>
                  <a:schemeClr val="tx1"/>
                </a:solidFill>
                <a:latin typeface="Gill Sans MT"/>
                <a:cs typeface="Gill Sans MT"/>
              </a:rPr>
              <a:t>Students only benefit from classroom instruction if they are in class.</a:t>
            </a:r>
          </a:p>
          <a:p>
            <a:pPr marL="511175" lvl="1">
              <a:spcBef>
                <a:spcPts val="600"/>
              </a:spcBef>
              <a:spcAft>
                <a:spcPts val="600"/>
              </a:spcAft>
              <a:buFont typeface="Wingdings" charset="2"/>
              <a:buChar char="ü"/>
              <a:tabLst>
                <a:tab pos="111125" algn="l"/>
              </a:tabLst>
            </a:pPr>
            <a:r>
              <a:rPr lang="en-US" sz="1900" b="1" dirty="0">
                <a:solidFill>
                  <a:srgbClr val="3D8C62"/>
                </a:solidFill>
                <a:latin typeface="Gill Sans MT"/>
                <a:cs typeface="Gill Sans MT"/>
              </a:rPr>
              <a:t>On Track for Success</a:t>
            </a:r>
            <a:r>
              <a:rPr lang="en-US" sz="1900" b="1" dirty="0">
                <a:solidFill>
                  <a:srgbClr val="00B050"/>
                </a:solidFill>
                <a:latin typeface="Gill Sans MT"/>
                <a:cs typeface="Gill Sans MT"/>
              </a:rPr>
              <a:t>: </a:t>
            </a:r>
            <a:r>
              <a:rPr lang="en-US" sz="1900" dirty="0">
                <a:solidFill>
                  <a:schemeClr val="tx1"/>
                </a:solidFill>
                <a:latin typeface="Gill Sans MT"/>
                <a:cs typeface="Gill Sans MT"/>
              </a:rPr>
              <a:t>Chronic absence is a proven early warning sign that a student is behind in reading by 3</a:t>
            </a:r>
            <a:r>
              <a:rPr lang="en-US" sz="1900" baseline="30000" dirty="0">
                <a:solidFill>
                  <a:schemeClr val="tx1"/>
                </a:solidFill>
                <a:latin typeface="Gill Sans MT"/>
                <a:cs typeface="Gill Sans MT"/>
              </a:rPr>
              <a:t>rd</a:t>
            </a:r>
            <a:r>
              <a:rPr lang="en-US" sz="1900" dirty="0">
                <a:solidFill>
                  <a:schemeClr val="tx1"/>
                </a:solidFill>
                <a:latin typeface="Gill Sans MT"/>
                <a:cs typeface="Gill Sans MT"/>
              </a:rPr>
              <a:t> grade, failing courses middle and high school, and likely to drop-out.</a:t>
            </a:r>
          </a:p>
          <a:p>
            <a:pPr marL="511175" lvl="1">
              <a:spcBef>
                <a:spcPts val="600"/>
              </a:spcBef>
              <a:spcAft>
                <a:spcPts val="600"/>
              </a:spcAft>
              <a:buFont typeface="Wingdings" charset="2"/>
              <a:buChar char="ü"/>
            </a:pPr>
            <a:r>
              <a:rPr lang="en-US" sz="1900" b="1" dirty="0">
                <a:solidFill>
                  <a:srgbClr val="3D8C62"/>
                </a:solidFill>
                <a:latin typeface="Gill Sans MT"/>
                <a:cs typeface="Gill Sans MT"/>
              </a:rPr>
              <a:t>College and Career Ready:  </a:t>
            </a:r>
            <a:r>
              <a:rPr lang="en-US" sz="1900" dirty="0">
                <a:solidFill>
                  <a:schemeClr val="tx1"/>
                </a:solidFill>
                <a:latin typeface="Gill Sans MT"/>
                <a:cs typeface="Gill Sans MT"/>
              </a:rPr>
              <a:t>Cultivating the habit of regular attendance helps students develop the persistence needed to show up every day for college and work.</a:t>
            </a:r>
          </a:p>
          <a:p>
            <a:pPr marL="511175" lvl="1">
              <a:spcAft>
                <a:spcPts val="600"/>
              </a:spcAft>
              <a:buFont typeface="Wingdings" charset="2"/>
              <a:buChar char="ü"/>
            </a:pPr>
            <a:r>
              <a:rPr lang="en-US" sz="1900" b="1" dirty="0">
                <a:solidFill>
                  <a:srgbClr val="3D8C62"/>
                </a:solidFill>
                <a:latin typeface="Gill Sans MT"/>
                <a:cs typeface="Gill Sans MT"/>
              </a:rPr>
              <a:t>Engagement: </a:t>
            </a:r>
            <a:r>
              <a:rPr lang="en-US" sz="1900" dirty="0">
                <a:solidFill>
                  <a:schemeClr val="tx1"/>
                </a:solidFill>
                <a:latin typeface="Gill Sans MT"/>
                <a:cs typeface="Gill Sans MT"/>
              </a:rPr>
              <a:t>Attendance reflects engagement in learning.  </a:t>
            </a:r>
          </a:p>
          <a:p>
            <a:pPr marL="511175" lvl="1">
              <a:spcAft>
                <a:spcPts val="600"/>
              </a:spcAft>
              <a:buFont typeface="Wingdings" charset="2"/>
              <a:buChar char="ü"/>
            </a:pPr>
            <a:r>
              <a:rPr lang="en-US" sz="1900" b="1" dirty="0">
                <a:solidFill>
                  <a:srgbClr val="3D8C62"/>
                </a:solidFill>
                <a:latin typeface="Gill Sans MT"/>
                <a:cs typeface="Gill Sans MT"/>
              </a:rPr>
              <a:t>Effective Practice:  </a:t>
            </a:r>
            <a:r>
              <a:rPr lang="en-US" sz="1900" dirty="0">
                <a:solidFill>
                  <a:schemeClr val="tx1"/>
                </a:solidFill>
                <a:latin typeface="Gill Sans MT"/>
                <a:cs typeface="Gill Sans MT"/>
              </a:rPr>
              <a:t>Schools, communities and families can improve attendance when they work together.   </a:t>
            </a:r>
            <a:br>
              <a:rPr lang="en-US" sz="1900" dirty="0">
                <a:solidFill>
                  <a:schemeClr val="tx1"/>
                </a:solidFill>
                <a:latin typeface="Gill Sans MT"/>
                <a:cs typeface="Gill Sans MT"/>
              </a:rPr>
            </a:br>
            <a:endParaRPr lang="en-US" sz="1900" dirty="0">
              <a:solidFill>
                <a:schemeClr val="tx1"/>
              </a:solidFill>
              <a:latin typeface="Gill Sans MT"/>
              <a:cs typeface="Gill Sans MT"/>
            </a:endParaRPr>
          </a:p>
          <a:p>
            <a:r>
              <a:rPr lang="en-US" sz="1100" i="1" dirty="0">
                <a:latin typeface="Gill Sans MT"/>
                <a:cs typeface="Gill Sans MT"/>
              </a:rPr>
              <a:t>(For research, see: http://</a:t>
            </a:r>
            <a:r>
              <a:rPr lang="en-US" sz="1100" i="1" dirty="0" err="1">
                <a:latin typeface="Gill Sans MT"/>
                <a:cs typeface="Gill Sans MT"/>
              </a:rPr>
              <a:t>www.attendanceworks.org</a:t>
            </a:r>
            <a:r>
              <a:rPr lang="en-US" sz="1100" i="1" dirty="0">
                <a:latin typeface="Gill Sans MT"/>
                <a:cs typeface="Gill Sans MT"/>
              </a:rPr>
              <a:t>/research/)</a:t>
            </a:r>
          </a:p>
          <a:p>
            <a:endParaRPr lang="en-US" sz="2000" dirty="0">
              <a:latin typeface="Gill Sans MT"/>
              <a:cs typeface="Gill Sans MT"/>
            </a:endParaRPr>
          </a:p>
        </p:txBody>
      </p:sp>
      <p:grpSp>
        <p:nvGrpSpPr>
          <p:cNvPr id="4" name="Shape 536"/>
          <p:cNvGrpSpPr/>
          <p:nvPr/>
        </p:nvGrpSpPr>
        <p:grpSpPr>
          <a:xfrm>
            <a:off x="253999" y="1104293"/>
            <a:ext cx="578707" cy="516110"/>
            <a:chOff x="3927500" y="301425"/>
            <a:chExt cx="461550" cy="411625"/>
          </a:xfrm>
        </p:grpSpPr>
        <p:sp>
          <p:nvSpPr>
            <p:cNvPr id="5" name="Shape 53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53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3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4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4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4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43"/>
            <p:cNvSpPr/>
            <p:nvPr/>
          </p:nvSpPr>
          <p:spPr>
            <a:xfrm>
              <a:off x="3970725" y="558375"/>
              <a:ext cx="1850" cy="12200"/>
            </a:xfrm>
            <a:custGeom>
              <a:avLst/>
              <a:gdLst/>
              <a:ahLst/>
              <a:cxnLst/>
              <a:rect l="0" t="0" r="0" b="0"/>
              <a:pathLst>
                <a:path w="74" h="488" fill="none" extrusionOk="0">
                  <a:moveTo>
                    <a:pt x="0" y="488"/>
                  </a:moveTo>
                  <a:lnTo>
                    <a:pt x="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4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4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4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4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4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4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5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5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52"/>
            <p:cNvSpPr/>
            <p:nvPr/>
          </p:nvSpPr>
          <p:spPr>
            <a:xfrm>
              <a:off x="4141800" y="502975"/>
              <a:ext cx="3700" cy="11600"/>
            </a:xfrm>
            <a:custGeom>
              <a:avLst/>
              <a:gdLst/>
              <a:ahLst/>
              <a:cxnLst/>
              <a:rect l="0" t="0" r="0" b="0"/>
              <a:pathLst>
                <a:path w="148" h="464" fill="none" extrusionOk="0">
                  <a:moveTo>
                    <a:pt x="1" y="0"/>
                  </a:moveTo>
                  <a:lnTo>
                    <a:pt x="147" y="4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53"/>
            <p:cNvSpPr/>
            <p:nvPr/>
          </p:nvSpPr>
          <p:spPr>
            <a:xfrm>
              <a:off x="4150950" y="533425"/>
              <a:ext cx="3675" cy="11575"/>
            </a:xfrm>
            <a:custGeom>
              <a:avLst/>
              <a:gdLst/>
              <a:ahLst/>
              <a:cxnLst/>
              <a:rect l="0" t="0" r="0" b="0"/>
              <a:pathLst>
                <a:path w="147" h="463" fill="none" extrusionOk="0">
                  <a:moveTo>
                    <a:pt x="0" y="0"/>
                  </a:moveTo>
                  <a:lnTo>
                    <a:pt x="146" y="4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5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5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5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5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56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6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56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56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01842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txBox="1">
            <a:spLocks noGrp="1"/>
          </p:cNvSpPr>
          <p:nvPr>
            <p:ph type="title"/>
          </p:nvPr>
        </p:nvSpPr>
        <p:spPr>
          <a:xfrm>
            <a:off x="1135064" y="706967"/>
            <a:ext cx="3425825" cy="1371600"/>
          </a:xfrm>
        </p:spPr>
        <p:txBody>
          <a:bodyPr/>
          <a:lstStyle/>
          <a:p>
            <a:pPr eaLnBrk="1" hangingPunct="1">
              <a:spcBef>
                <a:spcPct val="0"/>
              </a:spcBef>
              <a:buClr>
                <a:srgbClr val="FFFFFF"/>
              </a:buClr>
              <a:buFont typeface="Roboto Slab" charset="0"/>
              <a:buNone/>
            </a:pPr>
            <a:r>
              <a:rPr lang="en-US" sz="1800" b="1" dirty="0">
                <a:solidFill>
                  <a:schemeClr val="bg1"/>
                </a:solidFill>
                <a:latin typeface="Rockwell" charset="0"/>
                <a:ea typeface="Roboto Slab" charset="0"/>
                <a:sym typeface="Roboto Slab" charset="0"/>
              </a:rPr>
              <a:t>Multiple Years of Chronic Absenteeism = High Risk for </a:t>
            </a:r>
            <a:r>
              <a:rPr lang="en-US" dirty="0">
                <a:solidFill>
                  <a:schemeClr val="bg1"/>
                </a:solidFill>
                <a:latin typeface="Rockwell" charset="0"/>
                <a:ea typeface="Roboto Slab" charset="0"/>
                <a:sym typeface="Roboto Slab" charset="0"/>
              </a:rPr>
              <a:t>l</a:t>
            </a:r>
            <a:r>
              <a:rPr lang="en-US" sz="1800" b="1" dirty="0">
                <a:solidFill>
                  <a:schemeClr val="bg1"/>
                </a:solidFill>
                <a:latin typeface="Rockwell" charset="0"/>
                <a:ea typeface="Roboto Slab" charset="0"/>
                <a:sym typeface="Roboto Slab" charset="0"/>
              </a:rPr>
              <a:t>ow 3</a:t>
            </a:r>
            <a:r>
              <a:rPr lang="en-US" sz="1800" b="1" baseline="30000" dirty="0">
                <a:solidFill>
                  <a:schemeClr val="bg1"/>
                </a:solidFill>
                <a:latin typeface="Rockwell" charset="0"/>
                <a:ea typeface="Roboto Slab" charset="0"/>
                <a:sym typeface="Roboto Slab" charset="0"/>
              </a:rPr>
              <a:t>rd</a:t>
            </a:r>
            <a:r>
              <a:rPr lang="en-US" sz="1800" b="1" dirty="0">
                <a:solidFill>
                  <a:schemeClr val="bg1"/>
                </a:solidFill>
                <a:latin typeface="Rockwell" charset="0"/>
                <a:ea typeface="Roboto Slab" charset="0"/>
                <a:sym typeface="Roboto Slab" charset="0"/>
              </a:rPr>
              <a:t> Grade Reading Skills</a:t>
            </a:r>
          </a:p>
        </p:txBody>
      </p:sp>
      <p:pic>
        <p:nvPicPr>
          <p:cNvPr id="184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8652933"/>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Screen Shot 2016-02-21 at 5.29.48 PM.png"/>
          <p:cNvPicPr>
            <a:picLocks noChangeAspect="1"/>
          </p:cNvPicPr>
          <p:nvPr/>
        </p:nvPicPr>
        <p:blipFill>
          <a:blip r:embed="rId4">
            <a:extLst>
              <a:ext uri="{28A0092B-C50C-407E-A947-70E740481C1C}">
                <a14:useLocalDpi xmlns:a14="http://schemas.microsoft.com/office/drawing/2010/main" val="0"/>
              </a:ext>
            </a:extLst>
          </a:blip>
          <a:srcRect l="1135" t="4478" r="1176" b="4964"/>
          <a:stretch>
            <a:fillRect/>
          </a:stretch>
        </p:blipFill>
        <p:spPr bwMode="auto">
          <a:xfrm>
            <a:off x="450853" y="2163234"/>
            <a:ext cx="8047035" cy="428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7670" y="5930900"/>
            <a:ext cx="1049338" cy="22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8"/>
          <p:cNvSpPr txBox="1">
            <a:spLocks noChangeArrowheads="1"/>
          </p:cNvSpPr>
          <p:nvPr/>
        </p:nvSpPr>
        <p:spPr bwMode="auto">
          <a:xfrm>
            <a:off x="1189038" y="6464300"/>
            <a:ext cx="6210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500" b="1">
                <a:latin typeface="Gill Sans" charset="0"/>
                <a:cs typeface="Gill Sans" charset="0"/>
              </a:rPr>
              <a:t>Note: </a:t>
            </a:r>
            <a:r>
              <a:rPr lang="en-US" sz="500">
                <a:latin typeface="Gill Sans" charset="0"/>
                <a:cs typeface="Gill Sans" charset="0"/>
              </a:rPr>
              <a:t>***Indicates that scores are significantly different from scores of students who are never chronically absent, at p&lt;.001 level. + In the DIBELS 6th Edition Assessment and Scoring Guide (Good &amp; Kaminksi, 2002), these are labeled as “Some Risk,” indicating the need for additional intervention and “At Risk,” indicating the need for substantial interventions. </a:t>
            </a:r>
          </a:p>
          <a:p>
            <a:pPr eaLnBrk="1" hangingPunct="1"/>
            <a:endParaRPr lang="en-US" sz="500">
              <a:latin typeface="Gill Sans" charset="0"/>
              <a:cs typeface="Gill Sans" charset="0"/>
            </a:endParaRPr>
          </a:p>
        </p:txBody>
      </p:sp>
      <p:pic>
        <p:nvPicPr>
          <p:cNvPr id="18438" name="Picture 9" descr="student5fBook-0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87" y="706967"/>
            <a:ext cx="1155796" cy="118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dirty="0">
                <a:solidFill>
                  <a:srgbClr val="FFFFFF"/>
                </a:solidFill>
                <a:latin typeface="Rockwell" charset="0"/>
                <a:ea typeface="Roboto Slab" charset="0"/>
                <a:sym typeface="Roboto Slab" charset="0"/>
              </a:rPr>
              <a:t>Chronic Early Absence Connected to Poor Long- Term Academic Outcomes</a:t>
            </a:r>
          </a:p>
        </p:txBody>
      </p:sp>
      <p:sp>
        <p:nvSpPr>
          <p:cNvPr id="8" name="TextBox 7"/>
          <p:cNvSpPr txBox="1"/>
          <p:nvPr/>
        </p:nvSpPr>
        <p:spPr>
          <a:xfrm>
            <a:off x="969964" y="3831167"/>
            <a:ext cx="7754937" cy="1754327"/>
          </a:xfrm>
          <a:prstGeom prst="rect">
            <a:avLst/>
          </a:prstGeom>
          <a:noFill/>
        </p:spPr>
        <p:txBody>
          <a:bodyPr>
            <a:spAutoFit/>
          </a:bodyPr>
          <a:lstStyle/>
          <a:p>
            <a:pPr defTabSz="685800" fontAlgn="auto">
              <a:spcBef>
                <a:spcPts val="0"/>
              </a:spcBef>
              <a:spcAft>
                <a:spcPts val="0"/>
              </a:spcAft>
              <a:defRPr/>
            </a:pPr>
            <a:r>
              <a:rPr lang="en-US" sz="1800" kern="0" dirty="0">
                <a:solidFill>
                  <a:schemeClr val="accent1"/>
                </a:solidFill>
                <a:latin typeface="Gill Sans"/>
                <a:ea typeface="Arial"/>
                <a:cs typeface="Gill Sans"/>
                <a:sym typeface="Arial"/>
              </a:rPr>
              <a:t>A Rhode Island Data Hub analysis found that c</a:t>
            </a:r>
            <a:r>
              <a:rPr lang="en-US" sz="1800" kern="0" dirty="0">
                <a:solidFill>
                  <a:schemeClr val="accent1"/>
                </a:solidFill>
                <a:latin typeface="Gill Sans"/>
                <a:ea typeface="Verdana" panose="020B0604030504040204" pitchFamily="34" charset="0"/>
                <a:cs typeface="Gill Sans"/>
                <a:sym typeface="Arial"/>
              </a:rPr>
              <a:t>ompared to kindergartners who attend regularly, those chronically absent:  </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Scored </a:t>
            </a:r>
            <a:r>
              <a:rPr lang="en-US" sz="1800" b="1" kern="0" dirty="0">
                <a:solidFill>
                  <a:schemeClr val="accent3"/>
                </a:solidFill>
                <a:latin typeface="Gill Sans"/>
                <a:ea typeface="Verdana" panose="020B0604030504040204" pitchFamily="34" charset="0"/>
                <a:cs typeface="Gill Sans"/>
                <a:sym typeface="Arial"/>
              </a:rPr>
              <a:t>20% lower in reading and math</a:t>
            </a:r>
            <a:r>
              <a:rPr lang="en-US" sz="1800" kern="0" dirty="0">
                <a:solidFill>
                  <a:schemeClr val="accent1"/>
                </a:solidFill>
                <a:latin typeface="Gill Sans"/>
                <a:ea typeface="Verdana" panose="020B0604030504040204" pitchFamily="34" charset="0"/>
                <a:cs typeface="Gill Sans"/>
                <a:sym typeface="Arial"/>
              </a:rPr>
              <a:t> in later grades and gap grows </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chemeClr val="accent3"/>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as likely to be </a:t>
            </a:r>
            <a:r>
              <a:rPr lang="en-US" sz="1800" b="1" kern="0" dirty="0">
                <a:solidFill>
                  <a:srgbClr val="84B45E"/>
                </a:solidFill>
                <a:latin typeface="Gill Sans"/>
                <a:ea typeface="Verdana" panose="020B0604030504040204" pitchFamily="34" charset="0"/>
                <a:cs typeface="Gill Sans"/>
                <a:sym typeface="Arial"/>
              </a:rPr>
              <a:t>retained</a:t>
            </a:r>
            <a:r>
              <a:rPr lang="en-US" sz="1800" kern="0" dirty="0">
                <a:solidFill>
                  <a:srgbClr val="84B45E"/>
                </a:solidFill>
                <a:latin typeface="Gill Sans"/>
                <a:ea typeface="Verdana" panose="020B0604030504040204" pitchFamily="34" charset="0"/>
                <a:cs typeface="Gill Sans"/>
                <a:sym typeface="Arial"/>
              </a:rPr>
              <a:t> </a:t>
            </a:r>
            <a:r>
              <a:rPr lang="en-US" sz="1800" kern="0" dirty="0">
                <a:solidFill>
                  <a:schemeClr val="accent1"/>
                </a:solidFill>
                <a:latin typeface="Gill Sans"/>
                <a:ea typeface="Verdana" panose="020B0604030504040204" pitchFamily="34" charset="0"/>
                <a:cs typeface="Gill Sans"/>
                <a:sym typeface="Arial"/>
              </a:rPr>
              <a:t>in grade.</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rgbClr val="84B45E"/>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likely to be </a:t>
            </a:r>
            <a:r>
              <a:rPr lang="en-US" sz="1800" b="1" kern="0" dirty="0">
                <a:solidFill>
                  <a:srgbClr val="84B45E"/>
                </a:solidFill>
                <a:latin typeface="Gill Sans"/>
                <a:ea typeface="Verdana" panose="020B0604030504040204" pitchFamily="34" charset="0"/>
                <a:cs typeface="Gill Sans"/>
                <a:sym typeface="Arial"/>
              </a:rPr>
              <a:t>suspended</a:t>
            </a:r>
            <a:r>
              <a:rPr lang="en-US" sz="1800" kern="0" dirty="0">
                <a:solidFill>
                  <a:schemeClr val="accent1"/>
                </a:solidFill>
                <a:latin typeface="Gill Sans"/>
                <a:ea typeface="Verdana" panose="020B0604030504040204" pitchFamily="34" charset="0"/>
                <a:cs typeface="Gill Sans"/>
                <a:sym typeface="Arial"/>
              </a:rPr>
              <a:t> by the end of 7</a:t>
            </a:r>
            <a:r>
              <a:rPr lang="en-US" sz="1800" kern="0" baseline="30000" dirty="0">
                <a:solidFill>
                  <a:schemeClr val="accent1"/>
                </a:solidFill>
                <a:latin typeface="Gill Sans"/>
                <a:ea typeface="Verdana" panose="020B0604030504040204" pitchFamily="34" charset="0"/>
                <a:cs typeface="Gill Sans"/>
                <a:sym typeface="Arial"/>
              </a:rPr>
              <a:t>th</a:t>
            </a:r>
            <a:r>
              <a:rPr lang="en-US" sz="1800" kern="0" dirty="0">
                <a:solidFill>
                  <a:schemeClr val="accent1"/>
                </a:solidFill>
                <a:latin typeface="Gill Sans"/>
                <a:ea typeface="Verdana" panose="020B0604030504040204" pitchFamily="34" charset="0"/>
                <a:cs typeface="Gill Sans"/>
                <a:sym typeface="Arial"/>
              </a:rPr>
              <a:t> grade.</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Likely to continue being chronically absent</a:t>
            </a:r>
            <a:endParaRPr lang="en-US" sz="1800" kern="0" dirty="0">
              <a:solidFill>
                <a:schemeClr val="accent1"/>
              </a:solidFill>
              <a:latin typeface="Gill Sans"/>
              <a:ea typeface="Arial"/>
              <a:cs typeface="Gill Sans"/>
              <a:sym typeface="Arial"/>
            </a:endParaRPr>
          </a:p>
        </p:txBody>
      </p:sp>
      <p:grpSp>
        <p:nvGrpSpPr>
          <p:cNvPr id="19459" name="Shape 372"/>
          <p:cNvGrpSpPr>
            <a:grpSpLocks/>
          </p:cNvGrpSpPr>
          <p:nvPr/>
        </p:nvGrpSpPr>
        <p:grpSpPr bwMode="auto">
          <a:xfrm>
            <a:off x="315913" y="1109134"/>
            <a:ext cx="498387" cy="548217"/>
            <a:chOff x="1951075" y="2333250"/>
            <a:chExt cx="381200" cy="381175"/>
          </a:xfrm>
        </p:grpSpPr>
        <p:sp>
          <p:nvSpPr>
            <p:cNvPr id="19463" name="Shape 373"/>
            <p:cNvSpPr>
              <a:spLocks/>
            </p:cNvSpPr>
            <p:nvPr/>
          </p:nvSpPr>
          <p:spPr bwMode="auto">
            <a:xfrm>
              <a:off x="1951075" y="2333250"/>
              <a:ext cx="381200" cy="381175"/>
            </a:xfrm>
            <a:custGeom>
              <a:avLst/>
              <a:gdLst>
                <a:gd name="T0" fmla="*/ 7234 w 15248"/>
                <a:gd name="T1" fmla="*/ 0 h 15247"/>
                <a:gd name="T2" fmla="*/ 6090 w 15248"/>
                <a:gd name="T3" fmla="*/ 147 h 15247"/>
                <a:gd name="T4" fmla="*/ 4994 w 15248"/>
                <a:gd name="T5" fmla="*/ 463 h 15247"/>
                <a:gd name="T6" fmla="*/ 3995 w 15248"/>
                <a:gd name="T7" fmla="*/ 926 h 15247"/>
                <a:gd name="T8" fmla="*/ 3070 w 15248"/>
                <a:gd name="T9" fmla="*/ 1510 h 15247"/>
                <a:gd name="T10" fmla="*/ 2242 w 15248"/>
                <a:gd name="T11" fmla="*/ 2241 h 15247"/>
                <a:gd name="T12" fmla="*/ 1511 w 15248"/>
                <a:gd name="T13" fmla="*/ 3069 h 15247"/>
                <a:gd name="T14" fmla="*/ 926 w 15248"/>
                <a:gd name="T15" fmla="*/ 3995 h 15247"/>
                <a:gd name="T16" fmla="*/ 464 w 15248"/>
                <a:gd name="T17" fmla="*/ 4993 h 15247"/>
                <a:gd name="T18" fmla="*/ 147 w 15248"/>
                <a:gd name="T19" fmla="*/ 6089 h 15247"/>
                <a:gd name="T20" fmla="*/ 1 w 15248"/>
                <a:gd name="T21" fmla="*/ 7234 h 15247"/>
                <a:gd name="T22" fmla="*/ 1 w 15248"/>
                <a:gd name="T23" fmla="*/ 8013 h 15247"/>
                <a:gd name="T24" fmla="*/ 147 w 15248"/>
                <a:gd name="T25" fmla="*/ 9158 h 15247"/>
                <a:gd name="T26" fmla="*/ 464 w 15248"/>
                <a:gd name="T27" fmla="*/ 10254 h 15247"/>
                <a:gd name="T28" fmla="*/ 926 w 15248"/>
                <a:gd name="T29" fmla="*/ 11252 h 15247"/>
                <a:gd name="T30" fmla="*/ 1511 w 15248"/>
                <a:gd name="T31" fmla="*/ 12178 h 15247"/>
                <a:gd name="T32" fmla="*/ 2242 w 15248"/>
                <a:gd name="T33" fmla="*/ 13006 h 15247"/>
                <a:gd name="T34" fmla="*/ 3070 w 15248"/>
                <a:gd name="T35" fmla="*/ 13737 h 15247"/>
                <a:gd name="T36" fmla="*/ 3995 w 15248"/>
                <a:gd name="T37" fmla="*/ 14321 h 15247"/>
                <a:gd name="T38" fmla="*/ 4994 w 15248"/>
                <a:gd name="T39" fmla="*/ 14784 h 15247"/>
                <a:gd name="T40" fmla="*/ 6090 w 15248"/>
                <a:gd name="T41" fmla="*/ 15100 h 15247"/>
                <a:gd name="T42" fmla="*/ 7234 w 15248"/>
                <a:gd name="T43" fmla="*/ 15247 h 15247"/>
                <a:gd name="T44" fmla="*/ 8014 w 15248"/>
                <a:gd name="T45" fmla="*/ 15247 h 15247"/>
                <a:gd name="T46" fmla="*/ 9158 w 15248"/>
                <a:gd name="T47" fmla="*/ 15100 h 15247"/>
                <a:gd name="T48" fmla="*/ 10254 w 15248"/>
                <a:gd name="T49" fmla="*/ 14784 h 15247"/>
                <a:gd name="T50" fmla="*/ 11253 w 15248"/>
                <a:gd name="T51" fmla="*/ 14321 h 15247"/>
                <a:gd name="T52" fmla="*/ 12178 w 15248"/>
                <a:gd name="T53" fmla="*/ 13737 h 15247"/>
                <a:gd name="T54" fmla="*/ 13006 w 15248"/>
                <a:gd name="T55" fmla="*/ 13006 h 15247"/>
                <a:gd name="T56" fmla="*/ 13737 w 15248"/>
                <a:gd name="T57" fmla="*/ 12178 h 15247"/>
                <a:gd name="T58" fmla="*/ 14322 w 15248"/>
                <a:gd name="T59" fmla="*/ 11252 h 15247"/>
                <a:gd name="T60" fmla="*/ 14784 w 15248"/>
                <a:gd name="T61" fmla="*/ 10254 h 15247"/>
                <a:gd name="T62" fmla="*/ 15101 w 15248"/>
                <a:gd name="T63" fmla="*/ 9158 h 15247"/>
                <a:gd name="T64" fmla="*/ 15247 w 15248"/>
                <a:gd name="T65" fmla="*/ 8013 h 15247"/>
                <a:gd name="T66" fmla="*/ 15247 w 15248"/>
                <a:gd name="T67" fmla="*/ 7234 h 15247"/>
                <a:gd name="T68" fmla="*/ 15101 w 15248"/>
                <a:gd name="T69" fmla="*/ 6089 h 15247"/>
                <a:gd name="T70" fmla="*/ 14784 w 15248"/>
                <a:gd name="T71" fmla="*/ 4993 h 15247"/>
                <a:gd name="T72" fmla="*/ 14322 w 15248"/>
                <a:gd name="T73" fmla="*/ 3995 h 15247"/>
                <a:gd name="T74" fmla="*/ 13737 w 15248"/>
                <a:gd name="T75" fmla="*/ 3069 h 15247"/>
                <a:gd name="T76" fmla="*/ 13006 w 15248"/>
                <a:gd name="T77" fmla="*/ 2241 h 15247"/>
                <a:gd name="T78" fmla="*/ 12178 w 15248"/>
                <a:gd name="T79" fmla="*/ 1510 h 15247"/>
                <a:gd name="T80" fmla="*/ 11253 w 15248"/>
                <a:gd name="T81" fmla="*/ 926 h 15247"/>
                <a:gd name="T82" fmla="*/ 10254 w 15248"/>
                <a:gd name="T83" fmla="*/ 463 h 15247"/>
                <a:gd name="T84" fmla="*/ 9158 w 15248"/>
                <a:gd name="T85" fmla="*/ 147 h 15247"/>
                <a:gd name="T86" fmla="*/ 8014 w 15248"/>
                <a:gd name="T87" fmla="*/ 0 h 15247"/>
                <a:gd name="T88" fmla="*/ 0 w 15248"/>
                <a:gd name="T89" fmla="*/ 0 h 15247"/>
                <a:gd name="T90" fmla="*/ 15248 w 15248"/>
                <a:gd name="T91" fmla="*/ 15247 h 1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4" name="Shape 374"/>
            <p:cNvSpPr>
              <a:spLocks/>
            </p:cNvSpPr>
            <p:nvPr/>
          </p:nvSpPr>
          <p:spPr bwMode="auto">
            <a:xfrm>
              <a:off x="2197675" y="2503125"/>
              <a:ext cx="43875" cy="47525"/>
            </a:xfrm>
            <a:custGeom>
              <a:avLst/>
              <a:gdLst>
                <a:gd name="T0" fmla="*/ 877 w 1755"/>
                <a:gd name="T1" fmla="*/ 0 h 1901"/>
                <a:gd name="T2" fmla="*/ 877 w 1755"/>
                <a:gd name="T3" fmla="*/ 0 h 1901"/>
                <a:gd name="T4" fmla="*/ 1048 w 1755"/>
                <a:gd name="T5" fmla="*/ 25 h 1901"/>
                <a:gd name="T6" fmla="*/ 1218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8 w 1755"/>
                <a:gd name="T33" fmla="*/ 1827 h 1901"/>
                <a:gd name="T34" fmla="*/ 1048 w 1755"/>
                <a:gd name="T35" fmla="*/ 1876 h 1901"/>
                <a:gd name="T36" fmla="*/ 877 w 1755"/>
                <a:gd name="T37" fmla="*/ 1900 h 1901"/>
                <a:gd name="T38" fmla="*/ 877 w 1755"/>
                <a:gd name="T39" fmla="*/ 1900 h 1901"/>
                <a:gd name="T40" fmla="*/ 707 w 1755"/>
                <a:gd name="T41" fmla="*/ 1876 h 1901"/>
                <a:gd name="T42" fmla="*/ 536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6 w 1755"/>
                <a:gd name="T69" fmla="*/ 73 h 1901"/>
                <a:gd name="T70" fmla="*/ 707 w 1755"/>
                <a:gd name="T71" fmla="*/ 25 h 1901"/>
                <a:gd name="T72" fmla="*/ 877 w 1755"/>
                <a:gd name="T73" fmla="*/ 0 h 1901"/>
                <a:gd name="T74" fmla="*/ 877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8" y="1827"/>
                  </a:lnTo>
                  <a:lnTo>
                    <a:pt x="1048" y="1876"/>
                  </a:lnTo>
                  <a:lnTo>
                    <a:pt x="877" y="1900"/>
                  </a:lnTo>
                  <a:lnTo>
                    <a:pt x="707" y="1876"/>
                  </a:lnTo>
                  <a:lnTo>
                    <a:pt x="536"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6" y="73"/>
                  </a:lnTo>
                  <a:lnTo>
                    <a:pt x="707" y="25"/>
                  </a:lnTo>
                  <a:lnTo>
                    <a:pt x="877"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5" name="Shape 375"/>
            <p:cNvSpPr>
              <a:spLocks/>
            </p:cNvSpPr>
            <p:nvPr/>
          </p:nvSpPr>
          <p:spPr bwMode="auto">
            <a:xfrm>
              <a:off x="2041800" y="2503125"/>
              <a:ext cx="43875" cy="47525"/>
            </a:xfrm>
            <a:custGeom>
              <a:avLst/>
              <a:gdLst>
                <a:gd name="T0" fmla="*/ 878 w 1755"/>
                <a:gd name="T1" fmla="*/ 0 h 1901"/>
                <a:gd name="T2" fmla="*/ 878 w 1755"/>
                <a:gd name="T3" fmla="*/ 0 h 1901"/>
                <a:gd name="T4" fmla="*/ 1048 w 1755"/>
                <a:gd name="T5" fmla="*/ 25 h 1901"/>
                <a:gd name="T6" fmla="*/ 1219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9 w 1755"/>
                <a:gd name="T33" fmla="*/ 1827 h 1901"/>
                <a:gd name="T34" fmla="*/ 1048 w 1755"/>
                <a:gd name="T35" fmla="*/ 1876 h 1901"/>
                <a:gd name="T36" fmla="*/ 878 w 1755"/>
                <a:gd name="T37" fmla="*/ 1900 h 1901"/>
                <a:gd name="T38" fmla="*/ 878 w 1755"/>
                <a:gd name="T39" fmla="*/ 1900 h 1901"/>
                <a:gd name="T40" fmla="*/ 707 w 1755"/>
                <a:gd name="T41" fmla="*/ 1876 h 1901"/>
                <a:gd name="T42" fmla="*/ 537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7 w 1755"/>
                <a:gd name="T69" fmla="*/ 73 h 1901"/>
                <a:gd name="T70" fmla="*/ 707 w 1755"/>
                <a:gd name="T71" fmla="*/ 25 h 1901"/>
                <a:gd name="T72" fmla="*/ 878 w 1755"/>
                <a:gd name="T73" fmla="*/ 0 h 1901"/>
                <a:gd name="T74" fmla="*/ 878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9" y="1827"/>
                  </a:lnTo>
                  <a:lnTo>
                    <a:pt x="1048" y="1876"/>
                  </a:lnTo>
                  <a:lnTo>
                    <a:pt x="878" y="1900"/>
                  </a:lnTo>
                  <a:lnTo>
                    <a:pt x="707" y="1876"/>
                  </a:lnTo>
                  <a:lnTo>
                    <a:pt x="537"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7" y="73"/>
                  </a:lnTo>
                  <a:lnTo>
                    <a:pt x="707" y="25"/>
                  </a:lnTo>
                  <a:lnTo>
                    <a:pt x="878"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6" name="Shape 376"/>
            <p:cNvSpPr>
              <a:spLocks/>
            </p:cNvSpPr>
            <p:nvPr/>
          </p:nvSpPr>
          <p:spPr bwMode="auto">
            <a:xfrm>
              <a:off x="2041800" y="2584100"/>
              <a:ext cx="199750" cy="41425"/>
            </a:xfrm>
            <a:custGeom>
              <a:avLst/>
              <a:gdLst>
                <a:gd name="T0" fmla="*/ 1 w 7990"/>
                <a:gd name="T1" fmla="*/ 1657 h 1657"/>
                <a:gd name="T2" fmla="*/ 1 w 7990"/>
                <a:gd name="T3" fmla="*/ 1657 h 1657"/>
                <a:gd name="T4" fmla="*/ 415 w 7990"/>
                <a:gd name="T5" fmla="*/ 1291 h 1657"/>
                <a:gd name="T6" fmla="*/ 853 w 7990"/>
                <a:gd name="T7" fmla="*/ 950 h 1657"/>
                <a:gd name="T8" fmla="*/ 1340 w 7990"/>
                <a:gd name="T9" fmla="*/ 683 h 1657"/>
                <a:gd name="T10" fmla="*/ 1827 w 7990"/>
                <a:gd name="T11" fmla="*/ 439 h 1657"/>
                <a:gd name="T12" fmla="*/ 2363 w 7990"/>
                <a:gd name="T13" fmla="*/ 244 h 1657"/>
                <a:gd name="T14" fmla="*/ 2875 w 7990"/>
                <a:gd name="T15" fmla="*/ 122 h 1657"/>
                <a:gd name="T16" fmla="*/ 3435 w 7990"/>
                <a:gd name="T17" fmla="*/ 49 h 1657"/>
                <a:gd name="T18" fmla="*/ 3995 w 7990"/>
                <a:gd name="T19" fmla="*/ 1 h 1657"/>
                <a:gd name="T20" fmla="*/ 3995 w 7990"/>
                <a:gd name="T21" fmla="*/ 1 h 1657"/>
                <a:gd name="T22" fmla="*/ 4555 w 7990"/>
                <a:gd name="T23" fmla="*/ 49 h 1657"/>
                <a:gd name="T24" fmla="*/ 5115 w 7990"/>
                <a:gd name="T25" fmla="*/ 122 h 1657"/>
                <a:gd name="T26" fmla="*/ 5627 w 7990"/>
                <a:gd name="T27" fmla="*/ 244 h 1657"/>
                <a:gd name="T28" fmla="*/ 6163 w 7990"/>
                <a:gd name="T29" fmla="*/ 439 h 1657"/>
                <a:gd name="T30" fmla="*/ 6650 w 7990"/>
                <a:gd name="T31" fmla="*/ 683 h 1657"/>
                <a:gd name="T32" fmla="*/ 7137 w 7990"/>
                <a:gd name="T33" fmla="*/ 950 h 1657"/>
                <a:gd name="T34" fmla="*/ 7575 w 7990"/>
                <a:gd name="T35" fmla="*/ 1291 h 1657"/>
                <a:gd name="T36" fmla="*/ 7989 w 7990"/>
                <a:gd name="T37" fmla="*/ 1657 h 1657"/>
                <a:gd name="T38" fmla="*/ 0 w 7990"/>
                <a:gd name="T39" fmla="*/ 0 h 1657"/>
                <a:gd name="T40" fmla="*/ 7990 w 7990"/>
                <a:gd name="T41" fmla="*/ 1657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9460" name="Shape 200"/>
          <p:cNvSpPr>
            <a:spLocks noChangeArrowheads="1"/>
          </p:cNvSpPr>
          <p:nvPr/>
        </p:nvSpPr>
        <p:spPr bwMode="auto">
          <a:xfrm>
            <a:off x="969963" y="2586567"/>
            <a:ext cx="2732087" cy="910167"/>
          </a:xfrm>
          <a:prstGeom prst="homePlate">
            <a:avLst>
              <a:gd name="adj" fmla="val 30092"/>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Chronic absence in kindergarten</a:t>
            </a:r>
          </a:p>
        </p:txBody>
      </p:sp>
      <p:sp>
        <p:nvSpPr>
          <p:cNvPr id="19461" name="Shape 201"/>
          <p:cNvSpPr>
            <a:spLocks noChangeArrowheads="1"/>
          </p:cNvSpPr>
          <p:nvPr/>
        </p:nvSpPr>
        <p:spPr bwMode="auto">
          <a:xfrm>
            <a:off x="3216276" y="2586567"/>
            <a:ext cx="2784475" cy="910167"/>
          </a:xfrm>
          <a:prstGeom prst="chevron">
            <a:avLst>
              <a:gd name="adj" fmla="val 2981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Lower levels of </a:t>
            </a:r>
          </a:p>
          <a:p>
            <a:pPr algn="ctr"/>
            <a:r>
              <a:rPr lang="en-US" b="1">
                <a:solidFill>
                  <a:srgbClr val="FFFFFF"/>
                </a:solidFill>
                <a:latin typeface="Rockwell" charset="0"/>
                <a:ea typeface="Nixie One" charset="0"/>
                <a:sym typeface="Nixie One" charset="0"/>
              </a:rPr>
              <a:t>literacy in first grade</a:t>
            </a:r>
          </a:p>
        </p:txBody>
      </p:sp>
      <p:sp>
        <p:nvSpPr>
          <p:cNvPr id="19462" name="Shape 202"/>
          <p:cNvSpPr>
            <a:spLocks noChangeArrowheads="1"/>
          </p:cNvSpPr>
          <p:nvPr/>
        </p:nvSpPr>
        <p:spPr bwMode="auto">
          <a:xfrm>
            <a:off x="5634039" y="2586567"/>
            <a:ext cx="2784475" cy="910167"/>
          </a:xfrm>
          <a:prstGeom prst="chevron">
            <a:avLst>
              <a:gd name="adj" fmla="val 2981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Lower achievement as far out as fifth grade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 Data Shows Vulnerable Children Have Higher Levels of Early Chronic Absence </a:t>
            </a:r>
          </a:p>
        </p:txBody>
      </p:sp>
      <p:pic>
        <p:nvPicPr>
          <p:cNvPr id="3" name="Picture 2" descr="J:\Drop\DSS\ito-truancy-2014\Robby Graphics\Race+Grade - ChronicAbs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842054"/>
            <a:ext cx="4648200" cy="36349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181599" y="3521676"/>
            <a:ext cx="3553905" cy="2802926"/>
          </a:xfrm>
          <a:prstGeom prst="rect">
            <a:avLst/>
          </a:prstGeom>
          <a:effectLst>
            <a:outerShdw blurRad="50800" dist="38100" dir="8100000" algn="tr"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18" y="883508"/>
            <a:ext cx="961531" cy="931946"/>
          </a:xfrm>
          <a:prstGeom prst="rect">
            <a:avLst/>
          </a:prstGeom>
        </p:spPr>
      </p:pic>
    </p:spTree>
    <p:extLst>
      <p:ext uri="{BB962C8B-B14F-4D97-AF65-F5344CB8AC3E}">
        <p14:creationId xmlns:p14="http://schemas.microsoft.com/office/powerpoint/2010/main" val="156073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3000" y="0"/>
            <a:ext cx="6858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685800" eaLnBrk="1" fontAlgn="auto" hangingPunct="1">
              <a:spcBef>
                <a:spcPts val="0"/>
              </a:spcBef>
              <a:spcAft>
                <a:spcPts val="0"/>
              </a:spcAft>
              <a:defRPr/>
            </a:pPr>
            <a:endParaRPr lang="en-US" sz="2700" b="1" kern="0" dirty="0">
              <a:latin typeface="+mj-lt"/>
              <a:ea typeface="Arial"/>
              <a:sym typeface="Arial"/>
            </a:endParaRPr>
          </a:p>
        </p:txBody>
      </p:sp>
      <p:sp>
        <p:nvSpPr>
          <p:cNvPr id="20482"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Chronic absence is especially challenging for low-income children </a:t>
            </a:r>
          </a:p>
        </p:txBody>
      </p:sp>
      <p:sp>
        <p:nvSpPr>
          <p:cNvPr id="5" name="Content Placeholder 2"/>
          <p:cNvSpPr>
            <a:spLocks noGrp="1"/>
          </p:cNvSpPr>
          <p:nvPr>
            <p:ph type="body" idx="1"/>
          </p:nvPr>
        </p:nvSpPr>
        <p:spPr>
          <a:xfrm>
            <a:off x="436564" y="2509836"/>
            <a:ext cx="8250237" cy="4385733"/>
          </a:xfrm>
        </p:spPr>
        <p:txBody>
          <a:bodyPr rtlCol="0">
            <a:noAutofit/>
          </a:bodyPr>
          <a:lstStyle/>
          <a:p>
            <a:pPr eaLnBrk="1" fontAlgn="auto" hangingPunct="1">
              <a:lnSpc>
                <a:spcPct val="120000"/>
              </a:lnSpc>
              <a:spcAft>
                <a:spcPts val="0"/>
              </a:spcAft>
              <a:buClr>
                <a:schemeClr val="accent3"/>
              </a:buClr>
              <a:buSzPct val="80000"/>
              <a:buFont typeface="Wingdings" charset="2"/>
              <a:buChar char="ü"/>
              <a:defRPr/>
            </a:pPr>
            <a:r>
              <a:rPr lang="en-US" sz="2000" dirty="0">
                <a:solidFill>
                  <a:schemeClr val="accent1"/>
                </a:solidFill>
                <a:ea typeface="Nixie One"/>
                <a:sym typeface="Nixie One"/>
              </a:rPr>
              <a:t>Poor children are </a:t>
            </a:r>
            <a:r>
              <a:rPr lang="en-US" sz="2000" b="1" dirty="0">
                <a:solidFill>
                  <a:srgbClr val="84B45E"/>
                </a:solidFill>
                <a:ea typeface="Nixie One"/>
                <a:sym typeface="Nixie One"/>
              </a:rPr>
              <a:t>4x</a:t>
            </a:r>
            <a:r>
              <a:rPr lang="en-US" sz="2000" dirty="0">
                <a:solidFill>
                  <a:schemeClr val="accent1"/>
                </a:solidFill>
                <a:ea typeface="Nixie One"/>
                <a:sym typeface="Nixie One"/>
              </a:rPr>
              <a:t> more likely to be chronically absent in K than their highest income peers.</a:t>
            </a:r>
          </a:p>
          <a:p>
            <a:pPr eaLnBrk="1" fontAlgn="auto" hangingPunct="1">
              <a:lnSpc>
                <a:spcPct val="120000"/>
              </a:lnSpc>
              <a:spcAft>
                <a:spcPts val="0"/>
              </a:spcAft>
              <a:buClr>
                <a:schemeClr val="accent3"/>
              </a:buClr>
              <a:buSzPct val="80000"/>
              <a:buFont typeface="Wingdings" charset="2"/>
              <a:buChar char="ü"/>
              <a:defRPr/>
            </a:pPr>
            <a:r>
              <a:rPr lang="en-US" sz="2000" dirty="0">
                <a:solidFill>
                  <a:schemeClr val="accent1"/>
                </a:solidFill>
                <a:ea typeface="Nixie One"/>
                <a:sym typeface="Nixie One"/>
              </a:rPr>
              <a:t>Children in poverty are more likely to lack basic health and safety supports (health care, transportation, stable housing, food, clothes, etc.) that ensure a child is more likely to get to school. </a:t>
            </a:r>
          </a:p>
          <a:p>
            <a:pPr eaLnBrk="1" fontAlgn="auto" hangingPunct="1">
              <a:lnSpc>
                <a:spcPct val="120000"/>
              </a:lnSpc>
              <a:spcAft>
                <a:spcPts val="0"/>
              </a:spcAft>
              <a:buClr>
                <a:schemeClr val="accent3"/>
              </a:buClr>
              <a:buSzPct val="80000"/>
              <a:buFont typeface="Wingdings" charset="2"/>
              <a:buChar char="ü"/>
              <a:defRPr/>
            </a:pPr>
            <a:r>
              <a:rPr lang="en-US" sz="2000" dirty="0">
                <a:solidFill>
                  <a:schemeClr val="accent1"/>
                </a:solidFill>
                <a:ea typeface="Nixie One"/>
                <a:sym typeface="Nixie One"/>
              </a:rPr>
              <a:t>The adverse impact of absenteeism on literacy development is </a:t>
            </a:r>
            <a:r>
              <a:rPr lang="en-US" sz="2000" b="1" dirty="0">
                <a:solidFill>
                  <a:schemeClr val="accent3"/>
                </a:solidFill>
                <a:ea typeface="Nixie One"/>
                <a:sym typeface="Nixie One"/>
              </a:rPr>
              <a:t>75% greater </a:t>
            </a:r>
            <a:r>
              <a:rPr lang="en-US" sz="2000" dirty="0">
                <a:solidFill>
                  <a:schemeClr val="accent1"/>
                </a:solidFill>
                <a:ea typeface="Nixie One"/>
                <a:sym typeface="Nixie One"/>
              </a:rPr>
              <a:t>for these children than for their middle class peers.</a:t>
            </a:r>
          </a:p>
          <a:p>
            <a:pPr marL="0" indent="0" eaLnBrk="1" fontAlgn="auto" hangingPunct="1">
              <a:spcAft>
                <a:spcPts val="0"/>
              </a:spcAft>
              <a:buClr>
                <a:srgbClr val="114454"/>
              </a:buClr>
              <a:buFont typeface="Nixie One"/>
              <a:buChar char="▪"/>
              <a:defRPr/>
            </a:pPr>
            <a:endParaRPr lang="en-US" sz="1350" dirty="0">
              <a:solidFill>
                <a:srgbClr val="114454"/>
              </a:solidFill>
              <a:ea typeface="Nixie One"/>
              <a:sym typeface="Nixie One"/>
            </a:endParaRPr>
          </a:p>
        </p:txBody>
      </p:sp>
      <p:sp>
        <p:nvSpPr>
          <p:cNvPr id="22532" name="TextBox 5"/>
          <p:cNvSpPr txBox="1">
            <a:spLocks noChangeArrowheads="1"/>
          </p:cNvSpPr>
          <p:nvPr/>
        </p:nvSpPr>
        <p:spPr bwMode="auto">
          <a:xfrm>
            <a:off x="608014" y="6013451"/>
            <a:ext cx="1362075"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fontAlgn="auto" hangingPunct="1">
              <a:spcBef>
                <a:spcPts val="0"/>
              </a:spcBef>
              <a:spcAft>
                <a:spcPts val="0"/>
              </a:spcAft>
              <a:defRPr/>
            </a:pPr>
            <a:r>
              <a:rPr lang="en-US" sz="500" kern="0" dirty="0">
                <a:latin typeface="Gill Sans"/>
                <a:ea typeface="Arial"/>
                <a:cs typeface="Gill Sans"/>
                <a:sym typeface="Arial"/>
              </a:rPr>
              <a:t>* (Romero &amp; Lee 2007)</a:t>
            </a:r>
          </a:p>
          <a:p>
            <a:pPr defTabSz="685800" eaLnBrk="1" fontAlgn="auto" hangingPunct="1">
              <a:spcBef>
                <a:spcPts val="0"/>
              </a:spcBef>
              <a:spcAft>
                <a:spcPts val="0"/>
              </a:spcAft>
              <a:defRPr/>
            </a:pPr>
            <a:endParaRPr lang="en-US" sz="1350" kern="0" dirty="0">
              <a:latin typeface="Calibri" pitchFamily="34" charset="0"/>
              <a:ea typeface="Arial"/>
              <a:sym typeface="Arial"/>
            </a:endParaRPr>
          </a:p>
        </p:txBody>
      </p:sp>
      <p:sp>
        <p:nvSpPr>
          <p:cNvPr id="20485" name="Shape 482"/>
          <p:cNvSpPr>
            <a:spLocks/>
          </p:cNvSpPr>
          <p:nvPr/>
        </p:nvSpPr>
        <p:spPr bwMode="auto">
          <a:xfrm>
            <a:off x="422441" y="1159934"/>
            <a:ext cx="457200" cy="457200"/>
          </a:xfrm>
          <a:custGeom>
            <a:avLst/>
            <a:gdLst>
              <a:gd name="T0" fmla="*/ 8987 w 16221"/>
              <a:gd name="T1" fmla="*/ 488 h 14176"/>
              <a:gd name="T2" fmla="*/ 8720 w 16221"/>
              <a:gd name="T3" fmla="*/ 196 h 14176"/>
              <a:gd name="T4" fmla="*/ 8379 w 16221"/>
              <a:gd name="T5" fmla="*/ 25 h 14176"/>
              <a:gd name="T6" fmla="*/ 8111 w 16221"/>
              <a:gd name="T7" fmla="*/ 1 h 14176"/>
              <a:gd name="T8" fmla="*/ 7721 w 16221"/>
              <a:gd name="T9" fmla="*/ 74 h 14176"/>
              <a:gd name="T10" fmla="*/ 7404 w 16221"/>
              <a:gd name="T11" fmla="*/ 293 h 14176"/>
              <a:gd name="T12" fmla="*/ 147 w 16221"/>
              <a:gd name="T13" fmla="*/ 12665 h 14176"/>
              <a:gd name="T14" fmla="*/ 25 w 16221"/>
              <a:gd name="T15" fmla="*/ 12909 h 14176"/>
              <a:gd name="T16" fmla="*/ 0 w 16221"/>
              <a:gd name="T17" fmla="*/ 13177 h 14176"/>
              <a:gd name="T18" fmla="*/ 74 w 16221"/>
              <a:gd name="T19" fmla="*/ 13567 h 14176"/>
              <a:gd name="T20" fmla="*/ 220 w 16221"/>
              <a:gd name="T21" fmla="*/ 13786 h 14176"/>
              <a:gd name="T22" fmla="*/ 512 w 16221"/>
              <a:gd name="T23" fmla="*/ 14054 h 14176"/>
              <a:gd name="T24" fmla="*/ 877 w 16221"/>
              <a:gd name="T25" fmla="*/ 14175 h 14176"/>
              <a:gd name="T26" fmla="*/ 15198 w 16221"/>
              <a:gd name="T27" fmla="*/ 14175 h 14176"/>
              <a:gd name="T28" fmla="*/ 15588 w 16221"/>
              <a:gd name="T29" fmla="*/ 14102 h 14176"/>
              <a:gd name="T30" fmla="*/ 15929 w 16221"/>
              <a:gd name="T31" fmla="*/ 13883 h 14176"/>
              <a:gd name="T32" fmla="*/ 16075 w 16221"/>
              <a:gd name="T33" fmla="*/ 13688 h 14176"/>
              <a:gd name="T34" fmla="*/ 16221 w 16221"/>
              <a:gd name="T35" fmla="*/ 13299 h 14176"/>
              <a:gd name="T36" fmla="*/ 16221 w 16221"/>
              <a:gd name="T37" fmla="*/ 13031 h 14176"/>
              <a:gd name="T38" fmla="*/ 16075 w 16221"/>
              <a:gd name="T39" fmla="*/ 12665 h 14176"/>
              <a:gd name="T40" fmla="*/ 8111 w 16221"/>
              <a:gd name="T41" fmla="*/ 12349 h 14176"/>
              <a:gd name="T42" fmla="*/ 7575 w 16221"/>
              <a:gd name="T43" fmla="*/ 12178 h 14176"/>
              <a:gd name="T44" fmla="*/ 7210 w 16221"/>
              <a:gd name="T45" fmla="*/ 11764 h 14176"/>
              <a:gd name="T46" fmla="*/ 7136 w 16221"/>
              <a:gd name="T47" fmla="*/ 11375 h 14176"/>
              <a:gd name="T48" fmla="*/ 7307 w 16221"/>
              <a:gd name="T49" fmla="*/ 10839 h 14176"/>
              <a:gd name="T50" fmla="*/ 7721 w 16221"/>
              <a:gd name="T51" fmla="*/ 10473 h 14176"/>
              <a:gd name="T52" fmla="*/ 8111 w 16221"/>
              <a:gd name="T53" fmla="*/ 10400 h 14176"/>
              <a:gd name="T54" fmla="*/ 8646 w 16221"/>
              <a:gd name="T55" fmla="*/ 10571 h 14176"/>
              <a:gd name="T56" fmla="*/ 9012 w 16221"/>
              <a:gd name="T57" fmla="*/ 11009 h 14176"/>
              <a:gd name="T58" fmla="*/ 9085 w 16221"/>
              <a:gd name="T59" fmla="*/ 11375 h 14176"/>
              <a:gd name="T60" fmla="*/ 8914 w 16221"/>
              <a:gd name="T61" fmla="*/ 11910 h 14176"/>
              <a:gd name="T62" fmla="*/ 8476 w 16221"/>
              <a:gd name="T63" fmla="*/ 12276 h 14176"/>
              <a:gd name="T64" fmla="*/ 8111 w 16221"/>
              <a:gd name="T65" fmla="*/ 12349 h 14176"/>
              <a:gd name="T66" fmla="*/ 8939 w 16221"/>
              <a:gd name="T67" fmla="*/ 8915 h 14176"/>
              <a:gd name="T68" fmla="*/ 8793 w 16221"/>
              <a:gd name="T69" fmla="*/ 9304 h 14176"/>
              <a:gd name="T70" fmla="*/ 8452 w 16221"/>
              <a:gd name="T71" fmla="*/ 9572 h 14176"/>
              <a:gd name="T72" fmla="*/ 8038 w 16221"/>
              <a:gd name="T73" fmla="*/ 9621 h 14176"/>
              <a:gd name="T74" fmla="*/ 7770 w 16221"/>
              <a:gd name="T75" fmla="*/ 9572 h 14176"/>
              <a:gd name="T76" fmla="*/ 7429 w 16221"/>
              <a:gd name="T77" fmla="*/ 9304 h 14176"/>
              <a:gd name="T78" fmla="*/ 7283 w 16221"/>
              <a:gd name="T79" fmla="*/ 8915 h 14176"/>
              <a:gd name="T80" fmla="*/ 7015 w 16221"/>
              <a:gd name="T81" fmla="*/ 4945 h 14176"/>
              <a:gd name="T82" fmla="*/ 7161 w 16221"/>
              <a:gd name="T83" fmla="*/ 4604 h 14176"/>
              <a:gd name="T84" fmla="*/ 7526 w 16221"/>
              <a:gd name="T85" fmla="*/ 4409 h 14176"/>
              <a:gd name="T86" fmla="*/ 8573 w 16221"/>
              <a:gd name="T87" fmla="*/ 4385 h 14176"/>
              <a:gd name="T88" fmla="*/ 8963 w 16221"/>
              <a:gd name="T89" fmla="*/ 4506 h 14176"/>
              <a:gd name="T90" fmla="*/ 9182 w 16221"/>
              <a:gd name="T91" fmla="*/ 4823 h 14176"/>
              <a:gd name="T92" fmla="*/ 9231 w 16221"/>
              <a:gd name="T93" fmla="*/ 5091 h 14176"/>
              <a:gd name="T94" fmla="*/ 0 w 16221"/>
              <a:gd name="T95" fmla="*/ 0 h 14176"/>
              <a:gd name="T96" fmla="*/ 16221 w 16221"/>
              <a:gd name="T97" fmla="*/ 14176 h 1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16221" h="14176" fill="none" extrusionOk="0">
                <a:moveTo>
                  <a:pt x="16075" y="12665"/>
                </a:moveTo>
                <a:lnTo>
                  <a:pt x="8987" y="488"/>
                </a:lnTo>
                <a:lnTo>
                  <a:pt x="8914" y="390"/>
                </a:lnTo>
                <a:lnTo>
                  <a:pt x="8817" y="293"/>
                </a:lnTo>
                <a:lnTo>
                  <a:pt x="8720" y="196"/>
                </a:lnTo>
                <a:lnTo>
                  <a:pt x="8622" y="123"/>
                </a:lnTo>
                <a:lnTo>
                  <a:pt x="8500" y="74"/>
                </a:lnTo>
                <a:lnTo>
                  <a:pt x="8379" y="25"/>
                </a:lnTo>
                <a:lnTo>
                  <a:pt x="8232"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74" y="12787"/>
                </a:lnTo>
                <a:lnTo>
                  <a:pt x="25" y="12909"/>
                </a:lnTo>
                <a:lnTo>
                  <a:pt x="0" y="13031"/>
                </a:lnTo>
                <a:lnTo>
                  <a:pt x="0" y="13177"/>
                </a:lnTo>
                <a:lnTo>
                  <a:pt x="0" y="13299"/>
                </a:lnTo>
                <a:lnTo>
                  <a:pt x="25" y="13420"/>
                </a:lnTo>
                <a:lnTo>
                  <a:pt x="74" y="13567"/>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148" y="13567"/>
                </a:lnTo>
                <a:lnTo>
                  <a:pt x="16197" y="13420"/>
                </a:lnTo>
                <a:lnTo>
                  <a:pt x="16221" y="13299"/>
                </a:lnTo>
                <a:lnTo>
                  <a:pt x="16221" y="13177"/>
                </a:lnTo>
                <a:lnTo>
                  <a:pt x="16221" y="13031"/>
                </a:lnTo>
                <a:lnTo>
                  <a:pt x="16197" y="12909"/>
                </a:lnTo>
                <a:lnTo>
                  <a:pt x="16148" y="12787"/>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61" y="11569"/>
                </a:lnTo>
                <a:lnTo>
                  <a:pt x="9012" y="11764"/>
                </a:lnTo>
                <a:lnTo>
                  <a:pt x="8914" y="11910"/>
                </a:lnTo>
                <a:lnTo>
                  <a:pt x="8793" y="12057"/>
                </a:lnTo>
                <a:lnTo>
                  <a:pt x="8646" y="12178"/>
                </a:lnTo>
                <a:lnTo>
                  <a:pt x="8476" y="12276"/>
                </a:lnTo>
                <a:lnTo>
                  <a:pt x="8306" y="12324"/>
                </a:lnTo>
                <a:lnTo>
                  <a:pt x="8111" y="12349"/>
                </a:lnTo>
                <a:close/>
                <a:moveTo>
                  <a:pt x="9231" y="5091"/>
                </a:move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695" y="4409"/>
                </a:lnTo>
                <a:lnTo>
                  <a:pt x="8841" y="4433"/>
                </a:lnTo>
                <a:lnTo>
                  <a:pt x="8963" y="4506"/>
                </a:lnTo>
                <a:lnTo>
                  <a:pt x="9061" y="4604"/>
                </a:lnTo>
                <a:lnTo>
                  <a:pt x="9134" y="4701"/>
                </a:lnTo>
                <a:lnTo>
                  <a:pt x="9182" y="4823"/>
                </a:lnTo>
                <a:lnTo>
                  <a:pt x="9207" y="4945"/>
                </a:lnTo>
                <a:lnTo>
                  <a:pt x="9231" y="509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6" y="813468"/>
            <a:ext cx="3208799" cy="1371600"/>
          </a:xfrm>
        </p:spPr>
        <p:txBody>
          <a:bodyPr/>
          <a:lstStyle/>
          <a:p>
            <a:r>
              <a:rPr lang="en-US" dirty="0">
                <a:ea typeface="Abadi MT Condensed Extra Bold" pitchFamily="34" charset="0"/>
              </a:rPr>
              <a:t>The Effects of Chronic Absence on Dropout Rates Are Cumulative</a:t>
            </a:r>
            <a:br>
              <a:rPr lang="en-US" dirty="0">
                <a:ea typeface="Abadi MT Condensed Extra Bold" pitchFamily="34" charset="0"/>
              </a:rPr>
            </a:br>
            <a:endParaRPr lang="en-US" dirty="0"/>
          </a:p>
        </p:txBody>
      </p:sp>
      <p:sp>
        <p:nvSpPr>
          <p:cNvPr id="4" name="TextBox 3"/>
          <p:cNvSpPr txBox="1"/>
          <p:nvPr/>
        </p:nvSpPr>
        <p:spPr>
          <a:xfrm>
            <a:off x="1418174" y="2294005"/>
            <a:ext cx="6568724" cy="646331"/>
          </a:xfrm>
          <a:prstGeom prst="rect">
            <a:avLst/>
          </a:prstGeom>
          <a:noFill/>
        </p:spPr>
        <p:txBody>
          <a:bodyPr wrap="square" rtlCol="0">
            <a:spAutoFit/>
          </a:bodyPr>
          <a:lstStyle/>
          <a:p>
            <a:r>
              <a:rPr lang="en-US" sz="1800" b="1" dirty="0">
                <a:solidFill>
                  <a:schemeClr val="accent5"/>
                </a:solidFill>
                <a:latin typeface="Gill Sans MT"/>
                <a:cs typeface="Gill Sans MT"/>
              </a:rPr>
              <a:t>Proportion of Students Dropping Out by Number of  Years the Student was Chronically Absent from 8</a:t>
            </a:r>
            <a:r>
              <a:rPr lang="en-US" sz="1800" b="1" baseline="30000" dirty="0">
                <a:solidFill>
                  <a:schemeClr val="accent5"/>
                </a:solidFill>
                <a:latin typeface="Gill Sans MT"/>
                <a:cs typeface="Gill Sans MT"/>
              </a:rPr>
              <a:t>th</a:t>
            </a:r>
            <a:r>
              <a:rPr lang="en-US" sz="1800" b="1" dirty="0">
                <a:solidFill>
                  <a:schemeClr val="accent5"/>
                </a:solidFill>
                <a:latin typeface="Gill Sans MT"/>
                <a:cs typeface="Gill Sans MT"/>
              </a:rPr>
              <a:t>-12</a:t>
            </a:r>
            <a:r>
              <a:rPr lang="en-US" sz="1800" b="1" baseline="30000" dirty="0">
                <a:solidFill>
                  <a:schemeClr val="accent5"/>
                </a:solidFill>
                <a:latin typeface="Gill Sans MT"/>
                <a:cs typeface="Gill Sans MT"/>
              </a:rPr>
              <a:t>th</a:t>
            </a:r>
            <a:r>
              <a:rPr lang="en-US" sz="1800" b="1" dirty="0">
                <a:solidFill>
                  <a:schemeClr val="accent5"/>
                </a:solidFill>
                <a:latin typeface="Gill Sans MT"/>
                <a:cs typeface="Gill Sans MT"/>
              </a:rPr>
              <a:t> Grades</a:t>
            </a:r>
          </a:p>
        </p:txBody>
      </p:sp>
      <p:grpSp>
        <p:nvGrpSpPr>
          <p:cNvPr id="10" name="Group 9"/>
          <p:cNvGrpSpPr/>
          <p:nvPr/>
        </p:nvGrpSpPr>
        <p:grpSpPr>
          <a:xfrm>
            <a:off x="1146026" y="2982670"/>
            <a:ext cx="6511943" cy="3663243"/>
            <a:chOff x="924613" y="2808112"/>
            <a:chExt cx="6511943" cy="3663243"/>
          </a:xfrm>
        </p:grpSpPr>
        <p:pic>
          <p:nvPicPr>
            <p:cNvPr id="3" name="Picture 3"/>
            <p:cNvPicPr>
              <a:picLocks noChangeAspect="1" noChangeArrowheads="1"/>
            </p:cNvPicPr>
            <p:nvPr/>
          </p:nvPicPr>
          <p:blipFill rotWithShape="1">
            <a:blip r:embed="rId2" cstate="print"/>
            <a:srcRect l="1192" t="16754" r="2348" b="2710"/>
            <a:stretch/>
          </p:blipFill>
          <p:spPr>
            <a:xfrm>
              <a:off x="924613" y="2808112"/>
              <a:ext cx="6511943" cy="3663243"/>
            </a:xfrm>
            <a:prstGeom prst="rect">
              <a:avLst/>
            </a:prstGeom>
            <a:ln>
              <a:noFill/>
            </a:ln>
            <a:extLst/>
          </p:spPr>
        </p:pic>
        <p:sp>
          <p:nvSpPr>
            <p:cNvPr id="5" name="Rectangle 4"/>
            <p:cNvSpPr/>
            <p:nvPr/>
          </p:nvSpPr>
          <p:spPr>
            <a:xfrm>
              <a:off x="2149232" y="5366563"/>
              <a:ext cx="468922" cy="41682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52504" y="4318000"/>
              <a:ext cx="468922" cy="1465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48313" y="3699282"/>
              <a:ext cx="468922" cy="208410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469577" y="3421944"/>
              <a:ext cx="468922" cy="23614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77298" y="3309056"/>
              <a:ext cx="468922" cy="247432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Shape 448"/>
          <p:cNvGrpSpPr>
            <a:grpSpLocks/>
          </p:cNvGrpSpPr>
          <p:nvPr/>
        </p:nvGrpSpPr>
        <p:grpSpPr bwMode="auto">
          <a:xfrm>
            <a:off x="388939" y="1246717"/>
            <a:ext cx="314325" cy="302683"/>
            <a:chOff x="3932350" y="3714775"/>
            <a:chExt cx="439650" cy="319075"/>
          </a:xfrm>
        </p:grpSpPr>
        <p:sp>
          <p:nvSpPr>
            <p:cNvPr id="14" name="Shape 449"/>
            <p:cNvSpPr>
              <a:spLocks/>
            </p:cNvSpPr>
            <p:nvPr/>
          </p:nvSpPr>
          <p:spPr bwMode="auto">
            <a:xfrm>
              <a:off x="3932350" y="3714775"/>
              <a:ext cx="439650" cy="319075"/>
            </a:xfrm>
            <a:custGeom>
              <a:avLst/>
              <a:gdLst>
                <a:gd name="T0" fmla="*/ 1 w 17586"/>
                <a:gd name="T1" fmla="*/ 1 h 12763"/>
                <a:gd name="T2" fmla="*/ 1 w 17586"/>
                <a:gd name="T3" fmla="*/ 12276 h 12763"/>
                <a:gd name="T4" fmla="*/ 1 w 17586"/>
                <a:gd name="T5" fmla="*/ 12276 h 12763"/>
                <a:gd name="T6" fmla="*/ 1 w 17586"/>
                <a:gd name="T7" fmla="*/ 12373 h 12763"/>
                <a:gd name="T8" fmla="*/ 25 w 17586"/>
                <a:gd name="T9" fmla="*/ 12471 h 12763"/>
                <a:gd name="T10" fmla="*/ 74 w 17586"/>
                <a:gd name="T11" fmla="*/ 12544 h 12763"/>
                <a:gd name="T12" fmla="*/ 123 w 17586"/>
                <a:gd name="T13" fmla="*/ 12617 h 12763"/>
                <a:gd name="T14" fmla="*/ 196 w 17586"/>
                <a:gd name="T15" fmla="*/ 12690 h 12763"/>
                <a:gd name="T16" fmla="*/ 293 w 17586"/>
                <a:gd name="T17" fmla="*/ 12714 h 12763"/>
                <a:gd name="T18" fmla="*/ 366 w 17586"/>
                <a:gd name="T19" fmla="*/ 12763 h 12763"/>
                <a:gd name="T20" fmla="*/ 488 w 17586"/>
                <a:gd name="T21" fmla="*/ 12763 h 12763"/>
                <a:gd name="T22" fmla="*/ 17585 w 17586"/>
                <a:gd name="T23" fmla="*/ 12763 h 12763"/>
                <a:gd name="T24" fmla="*/ 0 w 17586"/>
                <a:gd name="T25" fmla="*/ 0 h 12763"/>
                <a:gd name="T26" fmla="*/ 17586 w 17586"/>
                <a:gd name="T27" fmla="*/ 12763 h 1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 name="Shape 450"/>
            <p:cNvSpPr>
              <a:spLocks/>
            </p:cNvSpPr>
            <p:nvPr/>
          </p:nvSpPr>
          <p:spPr bwMode="auto">
            <a:xfrm>
              <a:off x="39701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1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Shape 451"/>
            <p:cNvSpPr>
              <a:spLocks/>
            </p:cNvSpPr>
            <p:nvPr/>
          </p:nvSpPr>
          <p:spPr bwMode="auto">
            <a:xfrm>
              <a:off x="42788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0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Shape 452"/>
            <p:cNvSpPr>
              <a:spLocks/>
            </p:cNvSpPr>
            <p:nvPr/>
          </p:nvSpPr>
          <p:spPr bwMode="auto">
            <a:xfrm>
              <a:off x="4073000" y="3716600"/>
              <a:ext cx="77350" cy="278900"/>
            </a:xfrm>
            <a:custGeom>
              <a:avLst/>
              <a:gdLst>
                <a:gd name="T0" fmla="*/ 3094 w 3094"/>
                <a:gd name="T1" fmla="*/ 11155 h 11156"/>
                <a:gd name="T2" fmla="*/ 3094 w 3094"/>
                <a:gd name="T3" fmla="*/ 488 h 11156"/>
                <a:gd name="T4" fmla="*/ 3094 w 3094"/>
                <a:gd name="T5" fmla="*/ 488 h 11156"/>
                <a:gd name="T6" fmla="*/ 3094 w 3094"/>
                <a:gd name="T7" fmla="*/ 391 h 11156"/>
                <a:gd name="T8" fmla="*/ 3070 w 3094"/>
                <a:gd name="T9" fmla="*/ 293 h 11156"/>
                <a:gd name="T10" fmla="*/ 3021 w 3094"/>
                <a:gd name="T11" fmla="*/ 220 h 11156"/>
                <a:gd name="T12" fmla="*/ 2948 w 3094"/>
                <a:gd name="T13" fmla="*/ 147 h 11156"/>
                <a:gd name="T14" fmla="*/ 2899 w 3094"/>
                <a:gd name="T15" fmla="*/ 98 h 11156"/>
                <a:gd name="T16" fmla="*/ 2802 w 3094"/>
                <a:gd name="T17" fmla="*/ 50 h 11156"/>
                <a:gd name="T18" fmla="*/ 2704 w 3094"/>
                <a:gd name="T19" fmla="*/ 25 h 11156"/>
                <a:gd name="T20" fmla="*/ 2607 w 3094"/>
                <a:gd name="T21" fmla="*/ 1 h 11156"/>
                <a:gd name="T22" fmla="*/ 488 w 3094"/>
                <a:gd name="T23" fmla="*/ 1 h 11156"/>
                <a:gd name="T24" fmla="*/ 488 w 3094"/>
                <a:gd name="T25" fmla="*/ 1 h 11156"/>
                <a:gd name="T26" fmla="*/ 391 w 3094"/>
                <a:gd name="T27" fmla="*/ 25 h 11156"/>
                <a:gd name="T28" fmla="*/ 293 w 3094"/>
                <a:gd name="T29" fmla="*/ 50 h 11156"/>
                <a:gd name="T30" fmla="*/ 220 w 3094"/>
                <a:gd name="T31" fmla="*/ 98 h 11156"/>
                <a:gd name="T32" fmla="*/ 147 w 3094"/>
                <a:gd name="T33" fmla="*/ 147 h 11156"/>
                <a:gd name="T34" fmla="*/ 74 w 3094"/>
                <a:gd name="T35" fmla="*/ 220 h 11156"/>
                <a:gd name="T36" fmla="*/ 50 w 3094"/>
                <a:gd name="T37" fmla="*/ 293 h 11156"/>
                <a:gd name="T38" fmla="*/ 1 w 3094"/>
                <a:gd name="T39" fmla="*/ 391 h 11156"/>
                <a:gd name="T40" fmla="*/ 1 w 3094"/>
                <a:gd name="T41" fmla="*/ 488 h 11156"/>
                <a:gd name="T42" fmla="*/ 1 w 3094"/>
                <a:gd name="T43" fmla="*/ 11155 h 11156"/>
                <a:gd name="T44" fmla="*/ 3094 w 3094"/>
                <a:gd name="T45" fmla="*/ 11155 h 11156"/>
                <a:gd name="T46" fmla="*/ 0 w 3094"/>
                <a:gd name="T47" fmla="*/ 0 h 11156"/>
                <a:gd name="T48" fmla="*/ 3094 w 3094"/>
                <a:gd name="T49" fmla="*/ 11156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Shape 453"/>
            <p:cNvSpPr>
              <a:spLocks/>
            </p:cNvSpPr>
            <p:nvPr/>
          </p:nvSpPr>
          <p:spPr bwMode="auto">
            <a:xfrm>
              <a:off x="4175900" y="3787250"/>
              <a:ext cx="77350" cy="208250"/>
            </a:xfrm>
            <a:custGeom>
              <a:avLst/>
              <a:gdLst>
                <a:gd name="T0" fmla="*/ 3094 w 3094"/>
                <a:gd name="T1" fmla="*/ 8329 h 8330"/>
                <a:gd name="T2" fmla="*/ 3094 w 3094"/>
                <a:gd name="T3" fmla="*/ 487 h 8330"/>
                <a:gd name="T4" fmla="*/ 3094 w 3094"/>
                <a:gd name="T5" fmla="*/ 487 h 8330"/>
                <a:gd name="T6" fmla="*/ 3094 w 3094"/>
                <a:gd name="T7" fmla="*/ 390 h 8330"/>
                <a:gd name="T8" fmla="*/ 3070 w 3094"/>
                <a:gd name="T9" fmla="*/ 292 h 8330"/>
                <a:gd name="T10" fmla="*/ 3021 w 3094"/>
                <a:gd name="T11" fmla="*/ 219 h 8330"/>
                <a:gd name="T12" fmla="*/ 2948 w 3094"/>
                <a:gd name="T13" fmla="*/ 146 h 8330"/>
                <a:gd name="T14" fmla="*/ 2899 w 3094"/>
                <a:gd name="T15" fmla="*/ 97 h 8330"/>
                <a:gd name="T16" fmla="*/ 2802 w 3094"/>
                <a:gd name="T17" fmla="*/ 49 h 8330"/>
                <a:gd name="T18" fmla="*/ 2704 w 3094"/>
                <a:gd name="T19" fmla="*/ 24 h 8330"/>
                <a:gd name="T20" fmla="*/ 2607 w 3094"/>
                <a:gd name="T21" fmla="*/ 0 h 8330"/>
                <a:gd name="T22" fmla="*/ 488 w 3094"/>
                <a:gd name="T23" fmla="*/ 0 h 8330"/>
                <a:gd name="T24" fmla="*/ 488 w 3094"/>
                <a:gd name="T25" fmla="*/ 0 h 8330"/>
                <a:gd name="T26" fmla="*/ 391 w 3094"/>
                <a:gd name="T27" fmla="*/ 24 h 8330"/>
                <a:gd name="T28" fmla="*/ 293 w 3094"/>
                <a:gd name="T29" fmla="*/ 49 h 8330"/>
                <a:gd name="T30" fmla="*/ 220 w 3094"/>
                <a:gd name="T31" fmla="*/ 97 h 8330"/>
                <a:gd name="T32" fmla="*/ 147 w 3094"/>
                <a:gd name="T33" fmla="*/ 146 h 8330"/>
                <a:gd name="T34" fmla="*/ 74 w 3094"/>
                <a:gd name="T35" fmla="*/ 219 h 8330"/>
                <a:gd name="T36" fmla="*/ 50 w 3094"/>
                <a:gd name="T37" fmla="*/ 292 h 8330"/>
                <a:gd name="T38" fmla="*/ 1 w 3094"/>
                <a:gd name="T39" fmla="*/ 390 h 8330"/>
                <a:gd name="T40" fmla="*/ 1 w 3094"/>
                <a:gd name="T41" fmla="*/ 487 h 8330"/>
                <a:gd name="T42" fmla="*/ 1 w 3094"/>
                <a:gd name="T43" fmla="*/ 8329 h 8330"/>
                <a:gd name="T44" fmla="*/ 3094 w 3094"/>
                <a:gd name="T45" fmla="*/ 8329 h 8330"/>
                <a:gd name="T46" fmla="*/ 0 w 3094"/>
                <a:gd name="T47" fmla="*/ 0 h 8330"/>
                <a:gd name="T48" fmla="*/ 3094 w 3094"/>
                <a:gd name="T49" fmla="*/ 8330 h 8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9" name="TextBox 18"/>
          <p:cNvSpPr txBox="1"/>
          <p:nvPr/>
        </p:nvSpPr>
        <p:spPr>
          <a:xfrm>
            <a:off x="471229" y="6518911"/>
            <a:ext cx="8805333" cy="446276"/>
          </a:xfrm>
          <a:prstGeom prst="rect">
            <a:avLst/>
          </a:prstGeom>
          <a:noFill/>
        </p:spPr>
        <p:txBody>
          <a:bodyPr wrap="square" rtlCol="0">
            <a:spAutoFit/>
          </a:bodyPr>
          <a:lstStyle/>
          <a:p>
            <a:r>
              <a:rPr lang="en-US" sz="800" i="1" kern="0" dirty="0">
                <a:solidFill>
                  <a:srgbClr val="514141"/>
                </a:solidFill>
                <a:latin typeface="Franklin Gothic Medium" pitchFamily="34" charset="0"/>
                <a:hlinkClick r:id="rId3"/>
              </a:rPr>
              <a:t>http://www.utahdataalliance.org/downloads/ChronicAbsenteeismResearchBrief.pdf</a:t>
            </a:r>
            <a:endParaRPr lang="en-US" sz="800" i="1" kern="0" dirty="0">
              <a:solidFill>
                <a:srgbClr val="514141"/>
              </a:solidFill>
              <a:latin typeface="Franklin Gothic Medium" pitchFamily="34" charset="0"/>
            </a:endParaRPr>
          </a:p>
          <a:p>
            <a:endParaRPr lang="en-US" dirty="0"/>
          </a:p>
        </p:txBody>
      </p:sp>
    </p:spTree>
    <p:extLst>
      <p:ext uri="{BB962C8B-B14F-4D97-AF65-F5344CB8AC3E}">
        <p14:creationId xmlns:p14="http://schemas.microsoft.com/office/powerpoint/2010/main" val="367003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588" y="1202265"/>
            <a:ext cx="7605712" cy="1545167"/>
          </a:xfrm>
        </p:spPr>
        <p:txBody>
          <a:bodyPr/>
          <a:lstStyle/>
          <a:p>
            <a:pPr algn="ctr" eaLnBrk="1" fontAlgn="auto" hangingPunct="1">
              <a:spcAft>
                <a:spcPts val="0"/>
              </a:spcAft>
              <a:buClr>
                <a:srgbClr val="FFFFFF"/>
              </a:buClr>
              <a:buFont typeface="Roboto Slab"/>
              <a:buNone/>
              <a:defRPr/>
            </a:pPr>
            <a:r>
              <a:rPr lang="en-US" b="1" dirty="0">
                <a:ea typeface="Roboto Slab"/>
                <a:sym typeface="Roboto Slab"/>
              </a:rPr>
              <a:t>How Can We Address Chronic Absence?</a:t>
            </a:r>
          </a:p>
        </p:txBody>
      </p:sp>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4746" y="3310467"/>
            <a:ext cx="4359927" cy="20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Paradigm on Attendance</a:t>
            </a:r>
          </a:p>
        </p:txBody>
      </p:sp>
      <p:sp>
        <p:nvSpPr>
          <p:cNvPr id="4" name="Shape 200"/>
          <p:cNvSpPr/>
          <p:nvPr/>
        </p:nvSpPr>
        <p:spPr>
          <a:xfrm>
            <a:off x="384987" y="2270765"/>
            <a:ext cx="4328911" cy="4137411"/>
          </a:xfrm>
          <a:prstGeom prst="homePlate">
            <a:avLst>
              <a:gd name="adj" fmla="val 30129"/>
            </a:avLst>
          </a:prstGeom>
          <a:solidFill>
            <a:srgbClr val="94BF6E"/>
          </a:solidFill>
          <a:ln>
            <a:noFill/>
          </a:ln>
        </p:spPr>
        <p:txBody>
          <a:bodyPr lIns="91425" tIns="91425" rIns="91425" bIns="91425" anchor="ctr" anchorCtr="0">
            <a:noAutofit/>
          </a:bodyPr>
          <a:lstStyle/>
          <a:p>
            <a:pPr marR="0" lvl="0" algn="ctr" defTabSz="914400" eaLnBrk="1" fontAlgn="auto" latinLnBrk="0" hangingPunct="1">
              <a:lnSpc>
                <a:spcPct val="100000"/>
              </a:lnSpc>
              <a:spcBef>
                <a:spcPts val="0"/>
              </a:spcBef>
              <a:spcAft>
                <a:spcPts val="0"/>
              </a:spcAft>
              <a:buClrTx/>
              <a:buSzTx/>
              <a:tabLst/>
              <a:defRPr/>
            </a:pPr>
            <a:r>
              <a:rPr lang="en-US" sz="3200" b="1" u="sng" kern="0" dirty="0">
                <a:solidFill>
                  <a:srgbClr val="FFFFFF"/>
                </a:solidFill>
                <a:latin typeface="Rockwell"/>
                <a:ea typeface="Nixie One"/>
                <a:cs typeface="Rockwell"/>
                <a:sym typeface="Nixie One"/>
              </a:rPr>
              <a:t>Truancy</a:t>
            </a:r>
          </a:p>
          <a:p>
            <a:pPr marL="342900" marR="0" lvl="0" indent="-342900" defTabSz="914400" eaLnBrk="1" fontAlgn="auto" latinLnBrk="0" hangingPunct="1">
              <a:lnSpc>
                <a:spcPct val="100000"/>
              </a:lnSpc>
              <a:spcBef>
                <a:spcPts val="0"/>
              </a:spcBef>
              <a:spcAft>
                <a:spcPts val="0"/>
              </a:spcAft>
              <a:buClrTx/>
              <a:buSzTx/>
              <a:buFont typeface="Arial"/>
              <a:buChar char="•"/>
              <a:tabLst/>
              <a:defRPr/>
            </a:pPr>
            <a:r>
              <a:rPr lang="en-US" sz="2400" b="1" kern="0" dirty="0">
                <a:solidFill>
                  <a:srgbClr val="FFFFFF"/>
                </a:solidFill>
                <a:latin typeface="Gill Sans MT"/>
                <a:ea typeface="Nixie One"/>
                <a:cs typeface="Gill Sans MT"/>
                <a:sym typeface="Nixie One"/>
              </a:rPr>
              <a:t>Counts unexcused absences</a:t>
            </a:r>
          </a:p>
          <a:p>
            <a:pPr marL="342900" marR="0" lvl="0" indent="-342900" defTabSz="914400" eaLnBrk="1" fontAlgn="auto" latinLnBrk="0" hangingPunct="1">
              <a:lnSpc>
                <a:spcPct val="100000"/>
              </a:lnSpc>
              <a:spcBef>
                <a:spcPts val="0"/>
              </a:spcBef>
              <a:spcAft>
                <a:spcPts val="0"/>
              </a:spcAft>
              <a:buClrTx/>
              <a:buSzTx/>
              <a:buFont typeface="Arial"/>
              <a:buChar char="•"/>
              <a:tabLst/>
              <a:defRPr/>
            </a:pPr>
            <a:r>
              <a:rPr lang="en-US" sz="2400" b="1" kern="0" dirty="0">
                <a:solidFill>
                  <a:srgbClr val="FFFFFF"/>
                </a:solidFill>
                <a:latin typeface="Gill Sans MT"/>
                <a:ea typeface="Nixie One"/>
                <a:cs typeface="Gill Sans MT"/>
                <a:sym typeface="Nixie One"/>
              </a:rPr>
              <a:t>Emphasizes compliance with school rules</a:t>
            </a:r>
          </a:p>
          <a:p>
            <a:pPr marL="342900" marR="0" lvl="0" indent="-342900" defTabSz="914400" eaLnBrk="1" fontAlgn="auto" latinLnBrk="0" hangingPunct="1">
              <a:lnSpc>
                <a:spcPct val="100000"/>
              </a:lnSpc>
              <a:spcBef>
                <a:spcPts val="0"/>
              </a:spcBef>
              <a:spcAft>
                <a:spcPts val="0"/>
              </a:spcAft>
              <a:buClrTx/>
              <a:buSzTx/>
              <a:buFont typeface="Arial"/>
              <a:buChar char="•"/>
              <a:tabLst/>
              <a:defRPr/>
            </a:pPr>
            <a:r>
              <a:rPr lang="en-US" sz="2400" b="1" kern="0" dirty="0">
                <a:solidFill>
                  <a:srgbClr val="FFFFFF"/>
                </a:solidFill>
                <a:latin typeface="Gill Sans MT"/>
                <a:ea typeface="Nixie One"/>
                <a:cs typeface="Gill Sans MT"/>
                <a:sym typeface="Nixie One"/>
              </a:rPr>
              <a:t>Uses punitive, legal solutions</a:t>
            </a:r>
          </a:p>
        </p:txBody>
      </p:sp>
      <p:sp>
        <p:nvSpPr>
          <p:cNvPr id="5" name="Shape 201"/>
          <p:cNvSpPr/>
          <p:nvPr/>
        </p:nvSpPr>
        <p:spPr>
          <a:xfrm>
            <a:off x="3520996" y="2270766"/>
            <a:ext cx="5623003" cy="4137410"/>
          </a:xfrm>
          <a:prstGeom prst="chevron">
            <a:avLst>
              <a:gd name="adj" fmla="val 29853"/>
            </a:avLst>
          </a:prstGeom>
          <a:solidFill>
            <a:srgbClr val="3B8D61"/>
          </a:solidFill>
          <a:ln>
            <a:noFill/>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700" b="1" u="sng" kern="0" dirty="0">
                <a:solidFill>
                  <a:schemeClr val="bg1"/>
                </a:solidFill>
                <a:latin typeface="Rockwell"/>
                <a:ea typeface="Nixie One"/>
                <a:cs typeface="Rockwell"/>
                <a:sym typeface="Nixie One"/>
              </a:rPr>
              <a:t>Chronic Absence</a:t>
            </a:r>
          </a:p>
          <a:p>
            <a:pPr marL="342900" marR="0" lvl="0" indent="-342900" defTabSz="914400" eaLnBrk="1" fontAlgn="auto" latinLnBrk="0" hangingPunct="1">
              <a:lnSpc>
                <a:spcPct val="100000"/>
              </a:lnSpc>
              <a:spcBef>
                <a:spcPts val="0"/>
              </a:spcBef>
              <a:spcAft>
                <a:spcPts val="0"/>
              </a:spcAft>
              <a:buClrTx/>
              <a:buSzTx/>
              <a:buFont typeface="Arial"/>
              <a:buChar char="•"/>
              <a:tabLst/>
              <a:defRPr/>
            </a:pPr>
            <a:r>
              <a:rPr lang="en-US" sz="2300" b="1" kern="0" dirty="0">
                <a:solidFill>
                  <a:srgbClr val="FFFFFF"/>
                </a:solidFill>
                <a:latin typeface="Gill Sans MT"/>
                <a:ea typeface="Nixie One"/>
                <a:cs typeface="Gill Sans MT"/>
                <a:sym typeface="Nixie One"/>
              </a:rPr>
              <a:t>Counts all absences</a:t>
            </a:r>
          </a:p>
          <a:p>
            <a:pPr marL="342900" marR="0" lvl="0" indent="-342900" defTabSz="914400" eaLnBrk="1" fontAlgn="auto" latinLnBrk="0" hangingPunct="1">
              <a:lnSpc>
                <a:spcPct val="100000"/>
              </a:lnSpc>
              <a:spcBef>
                <a:spcPts val="0"/>
              </a:spcBef>
              <a:spcAft>
                <a:spcPts val="0"/>
              </a:spcAft>
              <a:buClrTx/>
              <a:buSzTx/>
              <a:buFont typeface="Arial"/>
              <a:buChar char="•"/>
              <a:tabLst/>
              <a:defRPr/>
            </a:pPr>
            <a:r>
              <a:rPr lang="en-US" sz="2300" b="1" kern="0" dirty="0">
                <a:solidFill>
                  <a:srgbClr val="FFFFFF"/>
                </a:solidFill>
                <a:latin typeface="Gill Sans MT"/>
                <a:ea typeface="Nixie One"/>
                <a:cs typeface="Gill Sans MT"/>
                <a:sym typeface="Nixie One"/>
              </a:rPr>
              <a:t>Emphasizes academic impact of missed days.</a:t>
            </a:r>
          </a:p>
          <a:p>
            <a:pPr marL="342900" marR="0" lvl="0" indent="-342900" defTabSz="914400" eaLnBrk="1" fontAlgn="auto" latinLnBrk="0" hangingPunct="1">
              <a:lnSpc>
                <a:spcPct val="100000"/>
              </a:lnSpc>
              <a:spcBef>
                <a:spcPts val="0"/>
              </a:spcBef>
              <a:spcAft>
                <a:spcPts val="0"/>
              </a:spcAft>
              <a:buClrTx/>
              <a:buSzTx/>
              <a:buFont typeface="Arial"/>
              <a:buChar char="•"/>
              <a:tabLst/>
              <a:defRPr/>
            </a:pPr>
            <a:r>
              <a:rPr lang="en-US" sz="2300" b="1" kern="0" dirty="0">
                <a:solidFill>
                  <a:srgbClr val="FFFFFF"/>
                </a:solidFill>
                <a:latin typeface="Gill Sans MT"/>
                <a:ea typeface="Nixie One"/>
                <a:cs typeface="Gill Sans MT"/>
                <a:sym typeface="Nixie One"/>
              </a:rPr>
              <a:t>Uses preventive strategies, positive messaging</a:t>
            </a:r>
          </a:p>
        </p:txBody>
      </p:sp>
      <p:sp>
        <p:nvSpPr>
          <p:cNvPr id="6" name="Shape 481"/>
          <p:cNvSpPr/>
          <p:nvPr/>
        </p:nvSpPr>
        <p:spPr>
          <a:xfrm>
            <a:off x="461947" y="1172532"/>
            <a:ext cx="352714" cy="374569"/>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16947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dirty="0">
                <a:solidFill>
                  <a:srgbClr val="FFFFFF"/>
                </a:solidFill>
                <a:latin typeface="Rockwell" charset="0"/>
                <a:ea typeface="Roboto Slab" charset="0"/>
                <a:sym typeface="Roboto Slab" charset="0"/>
              </a:rPr>
              <a:t>Who Makes a Difference? </a:t>
            </a:r>
          </a:p>
        </p:txBody>
      </p:sp>
      <p:sp>
        <p:nvSpPr>
          <p:cNvPr id="3" name="Text Placeholder 2"/>
          <p:cNvSpPr>
            <a:spLocks noGrp="1"/>
          </p:cNvSpPr>
          <p:nvPr>
            <p:ph type="body" idx="1"/>
          </p:nvPr>
        </p:nvSpPr>
        <p:spPr>
          <a:xfrm>
            <a:off x="563564" y="2355852"/>
            <a:ext cx="8123237" cy="3776934"/>
          </a:xfrm>
        </p:spPr>
        <p:txBody>
          <a:bodyPr/>
          <a:lstStyle/>
          <a:p>
            <a:pPr marL="0" indent="0" eaLnBrk="1" fontAlgn="auto" hangingPunct="1">
              <a:spcAft>
                <a:spcPts val="0"/>
              </a:spcAft>
              <a:buClr>
                <a:srgbClr val="114454"/>
              </a:buClr>
              <a:buFont typeface="Nixie One"/>
              <a:buNone/>
              <a:defRPr/>
            </a:pPr>
            <a:r>
              <a:rPr lang="en-US" sz="2000" b="1" dirty="0">
                <a:solidFill>
                  <a:schemeClr val="accent3"/>
                </a:solidFill>
                <a:ea typeface="Nixie One"/>
                <a:sym typeface="Nixie One"/>
              </a:rPr>
              <a:t>Children:</a:t>
            </a:r>
            <a:r>
              <a:rPr lang="en-US" sz="2000" dirty="0">
                <a:solidFill>
                  <a:srgbClr val="114454"/>
                </a:solidFill>
                <a:ea typeface="Nixie One"/>
                <a:sym typeface="Nixie One"/>
              </a:rPr>
              <a:t> When they get excited about coming to preschool every day and convey that enthusiasm to their parents and caregivers.</a:t>
            </a:r>
            <a:br>
              <a:rPr lang="en-US" sz="2000" dirty="0">
                <a:solidFill>
                  <a:srgbClr val="114454"/>
                </a:solidFill>
                <a:ea typeface="Nixie One"/>
                <a:sym typeface="Nixie One"/>
              </a:rPr>
            </a:br>
            <a:br>
              <a:rPr lang="en-US" sz="2000" dirty="0">
                <a:solidFill>
                  <a:srgbClr val="114454"/>
                </a:solidFill>
                <a:ea typeface="Nixie One"/>
                <a:sym typeface="Nixie One"/>
              </a:rPr>
            </a:br>
            <a:r>
              <a:rPr lang="en-US" sz="2000" b="1" dirty="0">
                <a:solidFill>
                  <a:srgbClr val="84B45E"/>
                </a:solidFill>
                <a:ea typeface="Nixie One"/>
                <a:sym typeface="Nixie One"/>
              </a:rPr>
              <a:t>Families:</a:t>
            </a:r>
            <a:r>
              <a:rPr lang="en-US" sz="2000" dirty="0">
                <a:solidFill>
                  <a:srgbClr val="114454"/>
                </a:solidFill>
                <a:ea typeface="Nixie One"/>
                <a:sym typeface="Nixie One"/>
              </a:rPr>
              <a:t> When they understand that absences matter, feel welcome and respected, value their children’s attendance and seek help as needed to overcome barriers.</a:t>
            </a:r>
            <a:br>
              <a:rPr lang="en-US" sz="2000" dirty="0">
                <a:solidFill>
                  <a:srgbClr val="114454"/>
                </a:solidFill>
                <a:ea typeface="Nixie One"/>
                <a:sym typeface="Nixie One"/>
              </a:rPr>
            </a:br>
            <a:br>
              <a:rPr lang="en-US" sz="2000" dirty="0">
                <a:solidFill>
                  <a:srgbClr val="114454"/>
                </a:solidFill>
                <a:ea typeface="Nixie One"/>
                <a:sym typeface="Nixie One"/>
              </a:rPr>
            </a:br>
            <a:r>
              <a:rPr lang="en-US" sz="2000" b="1" dirty="0">
                <a:solidFill>
                  <a:srgbClr val="84B45E"/>
                </a:solidFill>
                <a:ea typeface="Nixie One"/>
                <a:sym typeface="Nixie One"/>
              </a:rPr>
              <a:t>School Staff:</a:t>
            </a:r>
            <a:r>
              <a:rPr lang="en-US" sz="2000" dirty="0">
                <a:solidFill>
                  <a:srgbClr val="114454"/>
                </a:solidFill>
                <a:ea typeface="Nixie One"/>
                <a:sym typeface="Nixie One"/>
              </a:rPr>
              <a:t> When they create a positive school experience and build attendance messaging, tracking, problem-solving and celebrating into preschool routine. </a:t>
            </a:r>
            <a:br>
              <a:rPr lang="en-US" sz="2000" dirty="0">
                <a:solidFill>
                  <a:srgbClr val="114454"/>
                </a:solidFill>
                <a:ea typeface="Nixie One"/>
                <a:sym typeface="Nixie One"/>
              </a:rPr>
            </a:br>
            <a:br>
              <a:rPr lang="en-US" sz="2000" dirty="0">
                <a:solidFill>
                  <a:srgbClr val="114454"/>
                </a:solidFill>
                <a:ea typeface="Nixie One"/>
                <a:sym typeface="Nixie One"/>
              </a:rPr>
            </a:br>
            <a:r>
              <a:rPr lang="en-US" sz="2000" b="1" dirty="0">
                <a:solidFill>
                  <a:srgbClr val="84B45E"/>
                </a:solidFill>
                <a:ea typeface="Nixie One"/>
                <a:sym typeface="Nixie One"/>
              </a:rPr>
              <a:t>Community:</a:t>
            </a:r>
            <a:r>
              <a:rPr lang="en-US" sz="2000" dirty="0">
                <a:solidFill>
                  <a:srgbClr val="114454"/>
                </a:solidFill>
                <a:ea typeface="Nixie One"/>
                <a:sym typeface="Nixie One"/>
              </a:rPr>
              <a:t> When partners reinforce messaging and provide resources to help families overcome barriers to attendance.</a:t>
            </a:r>
            <a:endParaRPr lang="en-US" sz="3600" dirty="0">
              <a:solidFill>
                <a:srgbClr val="114454"/>
              </a:solidFill>
              <a:ea typeface="Nixie One"/>
              <a:sym typeface="Nixie One"/>
            </a:endParaRPr>
          </a:p>
        </p:txBody>
      </p:sp>
      <p:grpSp>
        <p:nvGrpSpPr>
          <p:cNvPr id="30723" name="Shape 382"/>
          <p:cNvGrpSpPr>
            <a:grpSpLocks/>
          </p:cNvGrpSpPr>
          <p:nvPr/>
        </p:nvGrpSpPr>
        <p:grpSpPr bwMode="auto">
          <a:xfrm>
            <a:off x="301625" y="1172633"/>
            <a:ext cx="146050" cy="482600"/>
            <a:chOff x="3384375" y="2267500"/>
            <a:chExt cx="203375" cy="507825"/>
          </a:xfrm>
        </p:grpSpPr>
        <p:sp>
          <p:nvSpPr>
            <p:cNvPr id="30730" name="Shape 383"/>
            <p:cNvSpPr>
              <a:spLocks/>
            </p:cNvSpPr>
            <p:nvPr/>
          </p:nvSpPr>
          <p:spPr bwMode="auto">
            <a:xfrm>
              <a:off x="3384375" y="2373425"/>
              <a:ext cx="203375" cy="401900"/>
            </a:xfrm>
            <a:custGeom>
              <a:avLst/>
              <a:gdLst>
                <a:gd name="T0" fmla="*/ 4701 w 8135"/>
                <a:gd name="T1" fmla="*/ 74 h 16076"/>
                <a:gd name="T2" fmla="*/ 4068 w 8135"/>
                <a:gd name="T3" fmla="*/ 196 h 16076"/>
                <a:gd name="T4" fmla="*/ 3654 w 8135"/>
                <a:gd name="T5" fmla="*/ 147 h 16076"/>
                <a:gd name="T6" fmla="*/ 3240 w 8135"/>
                <a:gd name="T7" fmla="*/ 1 h 16076"/>
                <a:gd name="T8" fmla="*/ 2558 w 8135"/>
                <a:gd name="T9" fmla="*/ 171 h 16076"/>
                <a:gd name="T10" fmla="*/ 1973 w 8135"/>
                <a:gd name="T11" fmla="*/ 464 h 16076"/>
                <a:gd name="T12" fmla="*/ 1486 w 8135"/>
                <a:gd name="T13" fmla="*/ 878 h 16076"/>
                <a:gd name="T14" fmla="*/ 853 w 8135"/>
                <a:gd name="T15" fmla="*/ 1779 h 16076"/>
                <a:gd name="T16" fmla="*/ 341 w 8135"/>
                <a:gd name="T17" fmla="*/ 3167 h 16076"/>
                <a:gd name="T18" fmla="*/ 73 w 8135"/>
                <a:gd name="T19" fmla="*/ 4896 h 16076"/>
                <a:gd name="T20" fmla="*/ 0 w 8135"/>
                <a:gd name="T21" fmla="*/ 6869 h 16076"/>
                <a:gd name="T22" fmla="*/ 49 w 8135"/>
                <a:gd name="T23" fmla="*/ 7161 h 16076"/>
                <a:gd name="T24" fmla="*/ 268 w 8135"/>
                <a:gd name="T25" fmla="*/ 7502 h 16076"/>
                <a:gd name="T26" fmla="*/ 658 w 8135"/>
                <a:gd name="T27" fmla="*/ 7648 h 16076"/>
                <a:gd name="T28" fmla="*/ 926 w 8135"/>
                <a:gd name="T29" fmla="*/ 7575 h 16076"/>
                <a:gd name="T30" fmla="*/ 1218 w 8135"/>
                <a:gd name="T31" fmla="*/ 7307 h 16076"/>
                <a:gd name="T32" fmla="*/ 1316 w 8135"/>
                <a:gd name="T33" fmla="*/ 6869 h 16076"/>
                <a:gd name="T34" fmla="*/ 1413 w 8135"/>
                <a:gd name="T35" fmla="*/ 5554 h 16076"/>
                <a:gd name="T36" fmla="*/ 1754 w 8135"/>
                <a:gd name="T37" fmla="*/ 3532 h 16076"/>
                <a:gd name="T38" fmla="*/ 2046 w 8135"/>
                <a:gd name="T39" fmla="*/ 2607 h 16076"/>
                <a:gd name="T40" fmla="*/ 2095 w 8135"/>
                <a:gd name="T41" fmla="*/ 2631 h 16076"/>
                <a:gd name="T42" fmla="*/ 2071 w 8135"/>
                <a:gd name="T43" fmla="*/ 4555 h 16076"/>
                <a:gd name="T44" fmla="*/ 1535 w 8135"/>
                <a:gd name="T45" fmla="*/ 13128 h 16076"/>
                <a:gd name="T46" fmla="*/ 1389 w 8135"/>
                <a:gd name="T47" fmla="*/ 15247 h 16076"/>
                <a:gd name="T48" fmla="*/ 1559 w 8135"/>
                <a:gd name="T49" fmla="*/ 15710 h 16076"/>
                <a:gd name="T50" fmla="*/ 1924 w 8135"/>
                <a:gd name="T51" fmla="*/ 16026 h 16076"/>
                <a:gd name="T52" fmla="*/ 2217 w 8135"/>
                <a:gd name="T53" fmla="*/ 16075 h 16076"/>
                <a:gd name="T54" fmla="*/ 2509 w 8135"/>
                <a:gd name="T55" fmla="*/ 16026 h 16076"/>
                <a:gd name="T56" fmla="*/ 2874 w 8135"/>
                <a:gd name="T57" fmla="*/ 15758 h 16076"/>
                <a:gd name="T58" fmla="*/ 3045 w 8135"/>
                <a:gd name="T59" fmla="*/ 15344 h 16076"/>
                <a:gd name="T60" fmla="*/ 3727 w 8135"/>
                <a:gd name="T61" fmla="*/ 8452 h 16076"/>
                <a:gd name="T62" fmla="*/ 3873 w 8135"/>
                <a:gd name="T63" fmla="*/ 8208 h 16076"/>
                <a:gd name="T64" fmla="*/ 4068 w 8135"/>
                <a:gd name="T65" fmla="*/ 8160 h 16076"/>
                <a:gd name="T66" fmla="*/ 4311 w 8135"/>
                <a:gd name="T67" fmla="*/ 8282 h 16076"/>
                <a:gd name="T68" fmla="*/ 4433 w 8135"/>
                <a:gd name="T69" fmla="*/ 8525 h 16076"/>
                <a:gd name="T70" fmla="*/ 5115 w 8135"/>
                <a:gd name="T71" fmla="*/ 15491 h 16076"/>
                <a:gd name="T72" fmla="*/ 5358 w 8135"/>
                <a:gd name="T73" fmla="*/ 15880 h 16076"/>
                <a:gd name="T74" fmla="*/ 5748 w 8135"/>
                <a:gd name="T75" fmla="*/ 16075 h 16076"/>
                <a:gd name="T76" fmla="*/ 6040 w 8135"/>
                <a:gd name="T77" fmla="*/ 16075 h 16076"/>
                <a:gd name="T78" fmla="*/ 6357 w 8135"/>
                <a:gd name="T79" fmla="*/ 15953 h 16076"/>
                <a:gd name="T80" fmla="*/ 6674 w 8135"/>
                <a:gd name="T81" fmla="*/ 15564 h 16076"/>
                <a:gd name="T82" fmla="*/ 6747 w 8135"/>
                <a:gd name="T83" fmla="*/ 15077 h 16076"/>
                <a:gd name="T84" fmla="*/ 6333 w 8135"/>
                <a:gd name="T85" fmla="*/ 8890 h 16076"/>
                <a:gd name="T86" fmla="*/ 6040 w 8135"/>
                <a:gd name="T87" fmla="*/ 3167 h 16076"/>
                <a:gd name="T88" fmla="*/ 6040 w 8135"/>
                <a:gd name="T89" fmla="*/ 2582 h 16076"/>
                <a:gd name="T90" fmla="*/ 6138 w 8135"/>
                <a:gd name="T91" fmla="*/ 2680 h 16076"/>
                <a:gd name="T92" fmla="*/ 6503 w 8135"/>
                <a:gd name="T93" fmla="*/ 4117 h 16076"/>
                <a:gd name="T94" fmla="*/ 6795 w 8135"/>
                <a:gd name="T95" fmla="*/ 6260 h 16076"/>
                <a:gd name="T96" fmla="*/ 6844 w 8135"/>
                <a:gd name="T97" fmla="*/ 7015 h 16076"/>
                <a:gd name="T98" fmla="*/ 6990 w 8135"/>
                <a:gd name="T99" fmla="*/ 7405 h 16076"/>
                <a:gd name="T100" fmla="*/ 7331 w 8135"/>
                <a:gd name="T101" fmla="*/ 7624 h 16076"/>
                <a:gd name="T102" fmla="*/ 7624 w 8135"/>
                <a:gd name="T103" fmla="*/ 7624 h 16076"/>
                <a:gd name="T104" fmla="*/ 7964 w 8135"/>
                <a:gd name="T105" fmla="*/ 7405 h 16076"/>
                <a:gd name="T106" fmla="*/ 8111 w 8135"/>
                <a:gd name="T107" fmla="*/ 7015 h 16076"/>
                <a:gd name="T108" fmla="*/ 8111 w 8135"/>
                <a:gd name="T109" fmla="*/ 5505 h 16076"/>
                <a:gd name="T110" fmla="*/ 7964 w 8135"/>
                <a:gd name="T111" fmla="*/ 3703 h 16076"/>
                <a:gd name="T112" fmla="*/ 7599 w 8135"/>
                <a:gd name="T113" fmla="*/ 2168 h 16076"/>
                <a:gd name="T114" fmla="*/ 7063 w 8135"/>
                <a:gd name="T115" fmla="*/ 1170 h 16076"/>
                <a:gd name="T116" fmla="*/ 6625 w 8135"/>
                <a:gd name="T117" fmla="*/ 707 h 16076"/>
                <a:gd name="T118" fmla="*/ 6065 w 8135"/>
                <a:gd name="T119" fmla="*/ 342 h 16076"/>
                <a:gd name="T120" fmla="*/ 5407 w 8135"/>
                <a:gd name="T121" fmla="*/ 98 h 16076"/>
                <a:gd name="T122" fmla="*/ 4896 w 8135"/>
                <a:gd name="T123" fmla="*/ 1 h 16076"/>
                <a:gd name="T124" fmla="*/ 0 w 8135"/>
                <a:gd name="T125" fmla="*/ 0 h 16076"/>
                <a:gd name="T126" fmla="*/ 8135 w 8135"/>
                <a:gd name="T127" fmla="*/ 16076 h 16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731" name="Shape 384"/>
            <p:cNvSpPr>
              <a:spLocks/>
            </p:cNvSpPr>
            <p:nvPr/>
          </p:nvSpPr>
          <p:spPr bwMode="auto">
            <a:xfrm>
              <a:off x="3443425" y="2267500"/>
              <a:ext cx="85275" cy="93775"/>
            </a:xfrm>
            <a:custGeom>
              <a:avLst/>
              <a:gdLst>
                <a:gd name="T0" fmla="*/ 1 w 3411"/>
                <a:gd name="T1" fmla="*/ 1705 h 3751"/>
                <a:gd name="T2" fmla="*/ 25 w 3411"/>
                <a:gd name="T3" fmla="*/ 1315 h 3751"/>
                <a:gd name="T4" fmla="*/ 123 w 3411"/>
                <a:gd name="T5" fmla="*/ 999 h 3751"/>
                <a:gd name="T6" fmla="*/ 293 w 3411"/>
                <a:gd name="T7" fmla="*/ 706 h 3751"/>
                <a:gd name="T8" fmla="*/ 488 w 3411"/>
                <a:gd name="T9" fmla="*/ 463 h 3751"/>
                <a:gd name="T10" fmla="*/ 756 w 3411"/>
                <a:gd name="T11" fmla="*/ 268 h 3751"/>
                <a:gd name="T12" fmla="*/ 1048 w 3411"/>
                <a:gd name="T13" fmla="*/ 122 h 3751"/>
                <a:gd name="T14" fmla="*/ 1365 w 3411"/>
                <a:gd name="T15" fmla="*/ 24 h 3751"/>
                <a:gd name="T16" fmla="*/ 1706 w 3411"/>
                <a:gd name="T17" fmla="*/ 0 h 3751"/>
                <a:gd name="T18" fmla="*/ 1876 w 3411"/>
                <a:gd name="T19" fmla="*/ 0 h 3751"/>
                <a:gd name="T20" fmla="*/ 2217 w 3411"/>
                <a:gd name="T21" fmla="*/ 49 h 3751"/>
                <a:gd name="T22" fmla="*/ 2509 w 3411"/>
                <a:gd name="T23" fmla="*/ 171 h 3751"/>
                <a:gd name="T24" fmla="*/ 2802 w 3411"/>
                <a:gd name="T25" fmla="*/ 341 h 3751"/>
                <a:gd name="T26" fmla="*/ 3021 w 3411"/>
                <a:gd name="T27" fmla="*/ 585 h 3751"/>
                <a:gd name="T28" fmla="*/ 3216 w 3411"/>
                <a:gd name="T29" fmla="*/ 852 h 3751"/>
                <a:gd name="T30" fmla="*/ 3337 w 3411"/>
                <a:gd name="T31" fmla="*/ 1145 h 3751"/>
                <a:gd name="T32" fmla="*/ 3411 w 3411"/>
                <a:gd name="T33" fmla="*/ 1510 h 3751"/>
                <a:gd name="T34" fmla="*/ 3411 w 3411"/>
                <a:gd name="T35" fmla="*/ 1705 h 3751"/>
                <a:gd name="T36" fmla="*/ 3386 w 3411"/>
                <a:gd name="T37" fmla="*/ 2095 h 3751"/>
                <a:gd name="T38" fmla="*/ 3289 w 3411"/>
                <a:gd name="T39" fmla="*/ 2460 h 3751"/>
                <a:gd name="T40" fmla="*/ 3118 w 3411"/>
                <a:gd name="T41" fmla="*/ 2801 h 3751"/>
                <a:gd name="T42" fmla="*/ 2923 w 3411"/>
                <a:gd name="T43" fmla="*/ 3117 h 3751"/>
                <a:gd name="T44" fmla="*/ 2656 w 3411"/>
                <a:gd name="T45" fmla="*/ 3385 h 3751"/>
                <a:gd name="T46" fmla="*/ 2363 w 3411"/>
                <a:gd name="T47" fmla="*/ 3580 h 3751"/>
                <a:gd name="T48" fmla="*/ 2047 w 3411"/>
                <a:gd name="T49" fmla="*/ 3702 h 3751"/>
                <a:gd name="T50" fmla="*/ 1706 w 3411"/>
                <a:gd name="T51" fmla="*/ 3751 h 3751"/>
                <a:gd name="T52" fmla="*/ 1535 w 3411"/>
                <a:gd name="T53" fmla="*/ 3751 h 3751"/>
                <a:gd name="T54" fmla="*/ 1194 w 3411"/>
                <a:gd name="T55" fmla="*/ 3653 h 3751"/>
                <a:gd name="T56" fmla="*/ 902 w 3411"/>
                <a:gd name="T57" fmla="*/ 3483 h 3751"/>
                <a:gd name="T58" fmla="*/ 610 w 3411"/>
                <a:gd name="T59" fmla="*/ 3264 h 3751"/>
                <a:gd name="T60" fmla="*/ 391 w 3411"/>
                <a:gd name="T61" fmla="*/ 2971 h 3751"/>
                <a:gd name="T62" fmla="*/ 196 w 3411"/>
                <a:gd name="T63" fmla="*/ 2630 h 3751"/>
                <a:gd name="T64" fmla="*/ 74 w 3411"/>
                <a:gd name="T65" fmla="*/ 2265 h 3751"/>
                <a:gd name="T66" fmla="*/ 1 w 3411"/>
                <a:gd name="T67" fmla="*/ 1900 h 3751"/>
                <a:gd name="T68" fmla="*/ 1 w 3411"/>
                <a:gd name="T69" fmla="*/ 1705 h 3751"/>
                <a:gd name="T70" fmla="*/ 0 w 3411"/>
                <a:gd name="T71" fmla="*/ 0 h 3751"/>
                <a:gd name="T72" fmla="*/ 3411 w 3411"/>
                <a:gd name="T73" fmla="*/ 3751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30724" name="Shape 385"/>
          <p:cNvGrpSpPr>
            <a:grpSpLocks/>
          </p:cNvGrpSpPr>
          <p:nvPr/>
        </p:nvGrpSpPr>
        <p:grpSpPr bwMode="auto">
          <a:xfrm>
            <a:off x="563563" y="1284818"/>
            <a:ext cx="119062" cy="361949"/>
            <a:chOff x="4747025" y="2332025"/>
            <a:chExt cx="166850" cy="378750"/>
          </a:xfrm>
        </p:grpSpPr>
        <p:sp>
          <p:nvSpPr>
            <p:cNvPr id="30728" name="Shape 386"/>
            <p:cNvSpPr>
              <a:spLocks/>
            </p:cNvSpPr>
            <p:nvPr/>
          </p:nvSpPr>
          <p:spPr bwMode="auto">
            <a:xfrm>
              <a:off x="4747025" y="2427025"/>
              <a:ext cx="166850" cy="283750"/>
            </a:xfrm>
            <a:custGeom>
              <a:avLst/>
              <a:gdLst>
                <a:gd name="T0" fmla="*/ 3873 w 6674"/>
                <a:gd name="T1" fmla="*/ 73 h 11350"/>
                <a:gd name="T2" fmla="*/ 3337 w 6674"/>
                <a:gd name="T3" fmla="*/ 171 h 11350"/>
                <a:gd name="T4" fmla="*/ 2996 w 6674"/>
                <a:gd name="T5" fmla="*/ 146 h 11350"/>
                <a:gd name="T6" fmla="*/ 2655 w 6674"/>
                <a:gd name="T7" fmla="*/ 24 h 11350"/>
                <a:gd name="T8" fmla="*/ 1949 w 6674"/>
                <a:gd name="T9" fmla="*/ 171 h 11350"/>
                <a:gd name="T10" fmla="*/ 1243 w 6674"/>
                <a:gd name="T11" fmla="*/ 682 h 11350"/>
                <a:gd name="T12" fmla="*/ 658 w 6674"/>
                <a:gd name="T13" fmla="*/ 1510 h 11350"/>
                <a:gd name="T14" fmla="*/ 244 w 6674"/>
                <a:gd name="T15" fmla="*/ 2630 h 11350"/>
                <a:gd name="T16" fmla="*/ 1 w 6674"/>
                <a:gd name="T17" fmla="*/ 4092 h 11350"/>
                <a:gd name="T18" fmla="*/ 1 w 6674"/>
                <a:gd name="T19" fmla="*/ 4774 h 11350"/>
                <a:gd name="T20" fmla="*/ 147 w 6674"/>
                <a:gd name="T21" fmla="*/ 5090 h 11350"/>
                <a:gd name="T22" fmla="*/ 415 w 6674"/>
                <a:gd name="T23" fmla="*/ 5261 h 11350"/>
                <a:gd name="T24" fmla="*/ 658 w 6674"/>
                <a:gd name="T25" fmla="*/ 5261 h 11350"/>
                <a:gd name="T26" fmla="*/ 926 w 6674"/>
                <a:gd name="T27" fmla="*/ 5090 h 11350"/>
                <a:gd name="T28" fmla="*/ 1048 w 6674"/>
                <a:gd name="T29" fmla="*/ 4774 h 11350"/>
                <a:gd name="T30" fmla="*/ 1097 w 6674"/>
                <a:gd name="T31" fmla="*/ 4189 h 11350"/>
                <a:gd name="T32" fmla="*/ 1316 w 6674"/>
                <a:gd name="T33" fmla="*/ 2923 h 11350"/>
                <a:gd name="T34" fmla="*/ 1633 w 6674"/>
                <a:gd name="T35" fmla="*/ 2168 h 11350"/>
                <a:gd name="T36" fmla="*/ 1706 w 6674"/>
                <a:gd name="T37" fmla="*/ 2143 h 11350"/>
                <a:gd name="T38" fmla="*/ 1681 w 6674"/>
                <a:gd name="T39" fmla="*/ 3483 h 11350"/>
                <a:gd name="T40" fmla="*/ 1243 w 6674"/>
                <a:gd name="T41" fmla="*/ 9231 h 11350"/>
                <a:gd name="T42" fmla="*/ 1145 w 6674"/>
                <a:gd name="T43" fmla="*/ 10668 h 11350"/>
                <a:gd name="T44" fmla="*/ 1267 w 6674"/>
                <a:gd name="T45" fmla="*/ 11057 h 11350"/>
                <a:gd name="T46" fmla="*/ 1584 w 6674"/>
                <a:gd name="T47" fmla="*/ 11325 h 11350"/>
                <a:gd name="T48" fmla="*/ 1827 w 6674"/>
                <a:gd name="T49" fmla="*/ 11349 h 11350"/>
                <a:gd name="T50" fmla="*/ 2071 w 6674"/>
                <a:gd name="T51" fmla="*/ 11325 h 11350"/>
                <a:gd name="T52" fmla="*/ 2339 w 6674"/>
                <a:gd name="T53" fmla="*/ 11106 h 11350"/>
                <a:gd name="T54" fmla="*/ 2509 w 6674"/>
                <a:gd name="T55" fmla="*/ 10765 h 11350"/>
                <a:gd name="T56" fmla="*/ 3045 w 6674"/>
                <a:gd name="T57" fmla="*/ 6966 h 11350"/>
                <a:gd name="T58" fmla="*/ 3191 w 6674"/>
                <a:gd name="T59" fmla="*/ 6771 h 11350"/>
                <a:gd name="T60" fmla="*/ 3337 w 6674"/>
                <a:gd name="T61" fmla="*/ 6722 h 11350"/>
                <a:gd name="T62" fmla="*/ 3532 w 6674"/>
                <a:gd name="T63" fmla="*/ 6819 h 11350"/>
                <a:gd name="T64" fmla="*/ 3630 w 6674"/>
                <a:gd name="T65" fmla="*/ 7014 h 11350"/>
                <a:gd name="T66" fmla="*/ 4214 w 6674"/>
                <a:gd name="T67" fmla="*/ 10887 h 11350"/>
                <a:gd name="T68" fmla="*/ 4409 w 6674"/>
                <a:gd name="T69" fmla="*/ 11179 h 11350"/>
                <a:gd name="T70" fmla="*/ 4726 w 6674"/>
                <a:gd name="T71" fmla="*/ 11349 h 11350"/>
                <a:gd name="T72" fmla="*/ 4969 w 6674"/>
                <a:gd name="T73" fmla="*/ 11349 h 11350"/>
                <a:gd name="T74" fmla="*/ 5213 w 6674"/>
                <a:gd name="T75" fmla="*/ 11252 h 11350"/>
                <a:gd name="T76" fmla="*/ 5481 w 6674"/>
                <a:gd name="T77" fmla="*/ 10935 h 11350"/>
                <a:gd name="T78" fmla="*/ 5529 w 6674"/>
                <a:gd name="T79" fmla="*/ 10521 h 11350"/>
                <a:gd name="T80" fmla="*/ 4994 w 6674"/>
                <a:gd name="T81" fmla="*/ 3507 h 11350"/>
                <a:gd name="T82" fmla="*/ 4969 w 6674"/>
                <a:gd name="T83" fmla="*/ 2143 h 11350"/>
                <a:gd name="T84" fmla="*/ 5042 w 6674"/>
                <a:gd name="T85" fmla="*/ 2168 h 11350"/>
                <a:gd name="T86" fmla="*/ 5334 w 6674"/>
                <a:gd name="T87" fmla="*/ 2898 h 11350"/>
                <a:gd name="T88" fmla="*/ 5578 w 6674"/>
                <a:gd name="T89" fmla="*/ 4189 h 11350"/>
                <a:gd name="T90" fmla="*/ 5627 w 6674"/>
                <a:gd name="T91" fmla="*/ 4774 h 11350"/>
                <a:gd name="T92" fmla="*/ 5749 w 6674"/>
                <a:gd name="T93" fmla="*/ 5090 h 11350"/>
                <a:gd name="T94" fmla="*/ 6016 w 6674"/>
                <a:gd name="T95" fmla="*/ 5261 h 11350"/>
                <a:gd name="T96" fmla="*/ 6260 w 6674"/>
                <a:gd name="T97" fmla="*/ 5261 h 11350"/>
                <a:gd name="T98" fmla="*/ 6528 w 6674"/>
                <a:gd name="T99" fmla="*/ 5090 h 11350"/>
                <a:gd name="T100" fmla="*/ 6674 w 6674"/>
                <a:gd name="T101" fmla="*/ 4774 h 11350"/>
                <a:gd name="T102" fmla="*/ 6674 w 6674"/>
                <a:gd name="T103" fmla="*/ 4092 h 11350"/>
                <a:gd name="T104" fmla="*/ 6455 w 6674"/>
                <a:gd name="T105" fmla="*/ 2630 h 11350"/>
                <a:gd name="T106" fmla="*/ 6065 w 6674"/>
                <a:gd name="T107" fmla="*/ 1486 h 11350"/>
                <a:gd name="T108" fmla="*/ 5505 w 6674"/>
                <a:gd name="T109" fmla="*/ 658 h 11350"/>
                <a:gd name="T110" fmla="*/ 4799 w 6674"/>
                <a:gd name="T111" fmla="*/ 171 h 11350"/>
                <a:gd name="T112" fmla="*/ 4019 w 6674"/>
                <a:gd name="T113" fmla="*/ 0 h 11350"/>
                <a:gd name="T114" fmla="*/ 0 w 6674"/>
                <a:gd name="T115" fmla="*/ 0 h 11350"/>
                <a:gd name="T116" fmla="*/ 6674 w 6674"/>
                <a:gd name="T117" fmla="*/ 11350 h 1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6674" h="11350" fill="none" extrusionOk="0">
                  <a:moveTo>
                    <a:pt x="4019" y="0"/>
                  </a:moveTo>
                  <a:lnTo>
                    <a:pt x="4019" y="0"/>
                  </a:lnTo>
                  <a:lnTo>
                    <a:pt x="3873" y="73"/>
                  </a:lnTo>
                  <a:lnTo>
                    <a:pt x="3703" y="122"/>
                  </a:lnTo>
                  <a:lnTo>
                    <a:pt x="3508" y="171"/>
                  </a:lnTo>
                  <a:lnTo>
                    <a:pt x="3337" y="171"/>
                  </a:lnTo>
                  <a:lnTo>
                    <a:pt x="3167" y="171"/>
                  </a:lnTo>
                  <a:lnTo>
                    <a:pt x="2996" y="146"/>
                  </a:lnTo>
                  <a:lnTo>
                    <a:pt x="2826" y="73"/>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774"/>
                  </a:lnTo>
                  <a:lnTo>
                    <a:pt x="25" y="4895"/>
                  </a:lnTo>
                  <a:lnTo>
                    <a:pt x="74" y="4993"/>
                  </a:lnTo>
                  <a:lnTo>
                    <a:pt x="147" y="5090"/>
                  </a:lnTo>
                  <a:lnTo>
                    <a:pt x="220" y="5163"/>
                  </a:lnTo>
                  <a:lnTo>
                    <a:pt x="317" y="5236"/>
                  </a:lnTo>
                  <a:lnTo>
                    <a:pt x="415" y="5261"/>
                  </a:lnTo>
                  <a:lnTo>
                    <a:pt x="537" y="5285"/>
                  </a:lnTo>
                  <a:lnTo>
                    <a:pt x="658" y="5261"/>
                  </a:lnTo>
                  <a:lnTo>
                    <a:pt x="756" y="5236"/>
                  </a:lnTo>
                  <a:lnTo>
                    <a:pt x="853" y="5163"/>
                  </a:lnTo>
                  <a:lnTo>
                    <a:pt x="926" y="5090"/>
                  </a:lnTo>
                  <a:lnTo>
                    <a:pt x="999" y="4993"/>
                  </a:lnTo>
                  <a:lnTo>
                    <a:pt x="1024" y="4895"/>
                  </a:lnTo>
                  <a:lnTo>
                    <a:pt x="1048" y="4774"/>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30" y="2241"/>
                  </a:lnTo>
                  <a:lnTo>
                    <a:pt x="1730" y="2509"/>
                  </a:lnTo>
                  <a:lnTo>
                    <a:pt x="1681" y="3483"/>
                  </a:lnTo>
                  <a:lnTo>
                    <a:pt x="1608" y="4822"/>
                  </a:lnTo>
                  <a:lnTo>
                    <a:pt x="1486" y="6357"/>
                  </a:lnTo>
                  <a:lnTo>
                    <a:pt x="1243" y="923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6966"/>
                  </a:lnTo>
                  <a:lnTo>
                    <a:pt x="3094" y="6868"/>
                  </a:lnTo>
                  <a:lnTo>
                    <a:pt x="3143" y="6819"/>
                  </a:lnTo>
                  <a:lnTo>
                    <a:pt x="3191" y="6771"/>
                  </a:lnTo>
                  <a:lnTo>
                    <a:pt x="3264" y="6746"/>
                  </a:lnTo>
                  <a:lnTo>
                    <a:pt x="3337" y="6722"/>
                  </a:lnTo>
                  <a:lnTo>
                    <a:pt x="3410" y="6746"/>
                  </a:lnTo>
                  <a:lnTo>
                    <a:pt x="3484" y="6771"/>
                  </a:lnTo>
                  <a:lnTo>
                    <a:pt x="3532" y="6819"/>
                  </a:lnTo>
                  <a:lnTo>
                    <a:pt x="3581" y="6868"/>
                  </a:lnTo>
                  <a:lnTo>
                    <a:pt x="3630" y="6966"/>
                  </a:lnTo>
                  <a:lnTo>
                    <a:pt x="3630" y="7014"/>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188" y="6381"/>
                  </a:lnTo>
                  <a:lnTo>
                    <a:pt x="4994" y="3507"/>
                  </a:lnTo>
                  <a:lnTo>
                    <a:pt x="4945" y="2533"/>
                  </a:lnTo>
                  <a:lnTo>
                    <a:pt x="4945" y="2241"/>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27" y="4774"/>
                  </a:lnTo>
                  <a:lnTo>
                    <a:pt x="5651" y="4895"/>
                  </a:lnTo>
                  <a:lnTo>
                    <a:pt x="5675" y="4993"/>
                  </a:lnTo>
                  <a:lnTo>
                    <a:pt x="5749" y="5090"/>
                  </a:lnTo>
                  <a:lnTo>
                    <a:pt x="5822" y="5163"/>
                  </a:lnTo>
                  <a:lnTo>
                    <a:pt x="5919" y="5236"/>
                  </a:lnTo>
                  <a:lnTo>
                    <a:pt x="6016" y="5261"/>
                  </a:lnTo>
                  <a:lnTo>
                    <a:pt x="6138" y="5285"/>
                  </a:lnTo>
                  <a:lnTo>
                    <a:pt x="6260" y="5261"/>
                  </a:lnTo>
                  <a:lnTo>
                    <a:pt x="6357" y="5236"/>
                  </a:lnTo>
                  <a:lnTo>
                    <a:pt x="6455" y="5163"/>
                  </a:lnTo>
                  <a:lnTo>
                    <a:pt x="6528" y="5090"/>
                  </a:lnTo>
                  <a:lnTo>
                    <a:pt x="6601" y="4993"/>
                  </a:lnTo>
                  <a:lnTo>
                    <a:pt x="6650" y="4895"/>
                  </a:lnTo>
                  <a:lnTo>
                    <a:pt x="6674" y="4774"/>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729" name="Shape 387"/>
            <p:cNvSpPr>
              <a:spLocks/>
            </p:cNvSpPr>
            <p:nvPr/>
          </p:nvSpPr>
          <p:spPr bwMode="auto">
            <a:xfrm>
              <a:off x="4792100" y="2332025"/>
              <a:ext cx="76725" cy="84050"/>
            </a:xfrm>
            <a:custGeom>
              <a:avLst/>
              <a:gdLst>
                <a:gd name="T0" fmla="*/ 0 w 3069"/>
                <a:gd name="T1" fmla="*/ 1511 h 3362"/>
                <a:gd name="T2" fmla="*/ 0 w 3069"/>
                <a:gd name="T3" fmla="*/ 1511 h 3362"/>
                <a:gd name="T4" fmla="*/ 24 w 3069"/>
                <a:gd name="T5" fmla="*/ 1340 h 3362"/>
                <a:gd name="T6" fmla="*/ 49 w 3069"/>
                <a:gd name="T7" fmla="*/ 1170 h 3362"/>
                <a:gd name="T8" fmla="*/ 73 w 3069"/>
                <a:gd name="T9" fmla="*/ 1024 h 3362"/>
                <a:gd name="T10" fmla="*/ 122 w 3069"/>
                <a:gd name="T11" fmla="*/ 877 h 3362"/>
                <a:gd name="T12" fmla="*/ 195 w 3069"/>
                <a:gd name="T13" fmla="*/ 756 h 3362"/>
                <a:gd name="T14" fmla="*/ 268 w 3069"/>
                <a:gd name="T15" fmla="*/ 634 h 3362"/>
                <a:gd name="T16" fmla="*/ 365 w 3069"/>
                <a:gd name="T17" fmla="*/ 512 h 3362"/>
                <a:gd name="T18" fmla="*/ 463 w 3069"/>
                <a:gd name="T19" fmla="*/ 415 h 3362"/>
                <a:gd name="T20" fmla="*/ 682 w 3069"/>
                <a:gd name="T21" fmla="*/ 220 h 3362"/>
                <a:gd name="T22" fmla="*/ 950 w 3069"/>
                <a:gd name="T23" fmla="*/ 98 h 3362"/>
                <a:gd name="T24" fmla="*/ 1218 w 3069"/>
                <a:gd name="T25" fmla="*/ 25 h 3362"/>
                <a:gd name="T26" fmla="*/ 1534 w 3069"/>
                <a:gd name="T27" fmla="*/ 1 h 3362"/>
                <a:gd name="T28" fmla="*/ 1534 w 3069"/>
                <a:gd name="T29" fmla="*/ 1 h 3362"/>
                <a:gd name="T30" fmla="*/ 1851 w 3069"/>
                <a:gd name="T31" fmla="*/ 25 h 3362"/>
                <a:gd name="T32" fmla="*/ 2119 w 3069"/>
                <a:gd name="T33" fmla="*/ 98 h 3362"/>
                <a:gd name="T34" fmla="*/ 2387 w 3069"/>
                <a:gd name="T35" fmla="*/ 220 h 3362"/>
                <a:gd name="T36" fmla="*/ 2606 w 3069"/>
                <a:gd name="T37" fmla="*/ 415 h 3362"/>
                <a:gd name="T38" fmla="*/ 2703 w 3069"/>
                <a:gd name="T39" fmla="*/ 512 h 3362"/>
                <a:gd name="T40" fmla="*/ 2801 w 3069"/>
                <a:gd name="T41" fmla="*/ 634 h 3362"/>
                <a:gd name="T42" fmla="*/ 2874 w 3069"/>
                <a:gd name="T43" fmla="*/ 756 h 3362"/>
                <a:gd name="T44" fmla="*/ 2947 w 3069"/>
                <a:gd name="T45" fmla="*/ 877 h 3362"/>
                <a:gd name="T46" fmla="*/ 2996 w 3069"/>
                <a:gd name="T47" fmla="*/ 1024 h 3362"/>
                <a:gd name="T48" fmla="*/ 3020 w 3069"/>
                <a:gd name="T49" fmla="*/ 1170 h 3362"/>
                <a:gd name="T50" fmla="*/ 3044 w 3069"/>
                <a:gd name="T51" fmla="*/ 1340 h 3362"/>
                <a:gd name="T52" fmla="*/ 3069 w 3069"/>
                <a:gd name="T53" fmla="*/ 1511 h 3362"/>
                <a:gd name="T54" fmla="*/ 3069 w 3069"/>
                <a:gd name="T55" fmla="*/ 1511 h 3362"/>
                <a:gd name="T56" fmla="*/ 3044 w 3069"/>
                <a:gd name="T57" fmla="*/ 1681 h 3362"/>
                <a:gd name="T58" fmla="*/ 3020 w 3069"/>
                <a:gd name="T59" fmla="*/ 1852 h 3362"/>
                <a:gd name="T60" fmla="*/ 2947 w 3069"/>
                <a:gd name="T61" fmla="*/ 2193 h 3362"/>
                <a:gd name="T62" fmla="*/ 2801 w 3069"/>
                <a:gd name="T63" fmla="*/ 2509 h 3362"/>
                <a:gd name="T64" fmla="*/ 2606 w 3069"/>
                <a:gd name="T65" fmla="*/ 2777 h 3362"/>
                <a:gd name="T66" fmla="*/ 2509 w 3069"/>
                <a:gd name="T67" fmla="*/ 2899 h 3362"/>
                <a:gd name="T68" fmla="*/ 2387 w 3069"/>
                <a:gd name="T69" fmla="*/ 3021 h 3362"/>
                <a:gd name="T70" fmla="*/ 2265 w 3069"/>
                <a:gd name="T71" fmla="*/ 3118 h 3362"/>
                <a:gd name="T72" fmla="*/ 2119 w 3069"/>
                <a:gd name="T73" fmla="*/ 3191 h 3362"/>
                <a:gd name="T74" fmla="*/ 1997 w 3069"/>
                <a:gd name="T75" fmla="*/ 3264 h 3362"/>
                <a:gd name="T76" fmla="*/ 1851 w 3069"/>
                <a:gd name="T77" fmla="*/ 3313 h 3362"/>
                <a:gd name="T78" fmla="*/ 1681 w 3069"/>
                <a:gd name="T79" fmla="*/ 3337 h 3362"/>
                <a:gd name="T80" fmla="*/ 1534 w 3069"/>
                <a:gd name="T81" fmla="*/ 3362 h 3362"/>
                <a:gd name="T82" fmla="*/ 1534 w 3069"/>
                <a:gd name="T83" fmla="*/ 3362 h 3362"/>
                <a:gd name="T84" fmla="*/ 1388 w 3069"/>
                <a:gd name="T85" fmla="*/ 3337 h 3362"/>
                <a:gd name="T86" fmla="*/ 1218 w 3069"/>
                <a:gd name="T87" fmla="*/ 3313 h 3362"/>
                <a:gd name="T88" fmla="*/ 1072 w 3069"/>
                <a:gd name="T89" fmla="*/ 3264 h 3362"/>
                <a:gd name="T90" fmla="*/ 950 w 3069"/>
                <a:gd name="T91" fmla="*/ 3191 h 3362"/>
                <a:gd name="T92" fmla="*/ 804 w 3069"/>
                <a:gd name="T93" fmla="*/ 3118 h 3362"/>
                <a:gd name="T94" fmla="*/ 682 w 3069"/>
                <a:gd name="T95" fmla="*/ 3021 h 3362"/>
                <a:gd name="T96" fmla="*/ 560 w 3069"/>
                <a:gd name="T97" fmla="*/ 2899 h 3362"/>
                <a:gd name="T98" fmla="*/ 463 w 3069"/>
                <a:gd name="T99" fmla="*/ 2777 h 3362"/>
                <a:gd name="T100" fmla="*/ 268 w 3069"/>
                <a:gd name="T101" fmla="*/ 2509 h 3362"/>
                <a:gd name="T102" fmla="*/ 122 w 3069"/>
                <a:gd name="T103" fmla="*/ 2193 h 3362"/>
                <a:gd name="T104" fmla="*/ 49 w 3069"/>
                <a:gd name="T105" fmla="*/ 1852 h 3362"/>
                <a:gd name="T106" fmla="*/ 24 w 3069"/>
                <a:gd name="T107" fmla="*/ 1681 h 3362"/>
                <a:gd name="T108" fmla="*/ 0 w 3069"/>
                <a:gd name="T109" fmla="*/ 1511 h 3362"/>
                <a:gd name="T110" fmla="*/ 0 w 3069"/>
                <a:gd name="T111" fmla="*/ 1511 h 3362"/>
                <a:gd name="T112" fmla="*/ 0 w 3069"/>
                <a:gd name="T113" fmla="*/ 0 h 3362"/>
                <a:gd name="T114" fmla="*/ 3069 w 3069"/>
                <a:gd name="T115" fmla="*/ 33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T112" t="T113" r="T114" b="T115"/>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30725" name="Shape 388"/>
          <p:cNvGrpSpPr>
            <a:grpSpLocks/>
          </p:cNvGrpSpPr>
          <p:nvPr/>
        </p:nvGrpSpPr>
        <p:grpSpPr bwMode="auto">
          <a:xfrm>
            <a:off x="792164" y="1174751"/>
            <a:ext cx="123825" cy="478367"/>
            <a:chOff x="4071800" y="2269925"/>
            <a:chExt cx="172925" cy="502950"/>
          </a:xfrm>
        </p:grpSpPr>
        <p:sp>
          <p:nvSpPr>
            <p:cNvPr id="30726" name="Shape 389"/>
            <p:cNvSpPr>
              <a:spLocks/>
            </p:cNvSpPr>
            <p:nvPr/>
          </p:nvSpPr>
          <p:spPr bwMode="auto">
            <a:xfrm>
              <a:off x="4118075" y="2269925"/>
              <a:ext cx="80375" cy="91350"/>
            </a:xfrm>
            <a:custGeom>
              <a:avLst/>
              <a:gdLst>
                <a:gd name="T0" fmla="*/ 0 w 3215"/>
                <a:gd name="T1" fmla="*/ 1657 h 3654"/>
                <a:gd name="T2" fmla="*/ 24 w 3215"/>
                <a:gd name="T3" fmla="*/ 1291 h 3654"/>
                <a:gd name="T4" fmla="*/ 122 w 3215"/>
                <a:gd name="T5" fmla="*/ 975 h 3654"/>
                <a:gd name="T6" fmla="*/ 268 w 3215"/>
                <a:gd name="T7" fmla="*/ 682 h 3654"/>
                <a:gd name="T8" fmla="*/ 463 w 3215"/>
                <a:gd name="T9" fmla="*/ 439 h 3654"/>
                <a:gd name="T10" fmla="*/ 706 w 3215"/>
                <a:gd name="T11" fmla="*/ 244 h 3654"/>
                <a:gd name="T12" fmla="*/ 974 w 3215"/>
                <a:gd name="T13" fmla="*/ 122 h 3654"/>
                <a:gd name="T14" fmla="*/ 1291 w 3215"/>
                <a:gd name="T15" fmla="*/ 25 h 3654"/>
                <a:gd name="T16" fmla="*/ 1608 w 3215"/>
                <a:gd name="T17" fmla="*/ 0 h 3654"/>
                <a:gd name="T18" fmla="*/ 1778 w 3215"/>
                <a:gd name="T19" fmla="*/ 0 h 3654"/>
                <a:gd name="T20" fmla="*/ 2095 w 3215"/>
                <a:gd name="T21" fmla="*/ 74 h 3654"/>
                <a:gd name="T22" fmla="*/ 2363 w 3215"/>
                <a:gd name="T23" fmla="*/ 171 h 3654"/>
                <a:gd name="T24" fmla="*/ 2630 w 3215"/>
                <a:gd name="T25" fmla="*/ 341 h 3654"/>
                <a:gd name="T26" fmla="*/ 2850 w 3215"/>
                <a:gd name="T27" fmla="*/ 561 h 3654"/>
                <a:gd name="T28" fmla="*/ 3020 w 3215"/>
                <a:gd name="T29" fmla="*/ 829 h 3654"/>
                <a:gd name="T30" fmla="*/ 3142 w 3215"/>
                <a:gd name="T31" fmla="*/ 1121 h 3654"/>
                <a:gd name="T32" fmla="*/ 3215 w 3215"/>
                <a:gd name="T33" fmla="*/ 1462 h 3654"/>
                <a:gd name="T34" fmla="*/ 3215 w 3215"/>
                <a:gd name="T35" fmla="*/ 1657 h 3654"/>
                <a:gd name="T36" fmla="*/ 3191 w 3215"/>
                <a:gd name="T37" fmla="*/ 2022 h 3654"/>
                <a:gd name="T38" fmla="*/ 3093 w 3215"/>
                <a:gd name="T39" fmla="*/ 2387 h 3654"/>
                <a:gd name="T40" fmla="*/ 2947 w 3215"/>
                <a:gd name="T41" fmla="*/ 2728 h 3654"/>
                <a:gd name="T42" fmla="*/ 2752 w 3215"/>
                <a:gd name="T43" fmla="*/ 3020 h 3654"/>
                <a:gd name="T44" fmla="*/ 2509 w 3215"/>
                <a:gd name="T45" fmla="*/ 3288 h 3654"/>
                <a:gd name="T46" fmla="*/ 2241 w 3215"/>
                <a:gd name="T47" fmla="*/ 3483 h 3654"/>
                <a:gd name="T48" fmla="*/ 1924 w 3215"/>
                <a:gd name="T49" fmla="*/ 3605 h 3654"/>
                <a:gd name="T50" fmla="*/ 1608 w 3215"/>
                <a:gd name="T51" fmla="*/ 3654 h 3654"/>
                <a:gd name="T52" fmla="*/ 1437 w 3215"/>
                <a:gd name="T53" fmla="*/ 3629 h 3654"/>
                <a:gd name="T54" fmla="*/ 1120 w 3215"/>
                <a:gd name="T55" fmla="*/ 3556 h 3654"/>
                <a:gd name="T56" fmla="*/ 853 w 3215"/>
                <a:gd name="T57" fmla="*/ 3386 h 3654"/>
                <a:gd name="T58" fmla="*/ 585 w 3215"/>
                <a:gd name="T59" fmla="*/ 3167 h 3654"/>
                <a:gd name="T60" fmla="*/ 365 w 3215"/>
                <a:gd name="T61" fmla="*/ 2874 h 3654"/>
                <a:gd name="T62" fmla="*/ 195 w 3215"/>
                <a:gd name="T63" fmla="*/ 2558 h 3654"/>
                <a:gd name="T64" fmla="*/ 73 w 3215"/>
                <a:gd name="T65" fmla="*/ 2217 h 3654"/>
                <a:gd name="T66" fmla="*/ 0 w 3215"/>
                <a:gd name="T67" fmla="*/ 1827 h 3654"/>
                <a:gd name="T68" fmla="*/ 0 w 3215"/>
                <a:gd name="T69" fmla="*/ 1657 h 3654"/>
                <a:gd name="T70" fmla="*/ 0 w 3215"/>
                <a:gd name="T71" fmla="*/ 0 h 3654"/>
                <a:gd name="T72" fmla="*/ 3215 w 3215"/>
                <a:gd name="T73" fmla="*/ 3654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727" name="Shape 390"/>
            <p:cNvSpPr>
              <a:spLocks/>
            </p:cNvSpPr>
            <p:nvPr/>
          </p:nvSpPr>
          <p:spPr bwMode="auto">
            <a:xfrm>
              <a:off x="4071800" y="2372825"/>
              <a:ext cx="172925" cy="400050"/>
            </a:xfrm>
            <a:custGeom>
              <a:avLst/>
              <a:gdLst>
                <a:gd name="T0" fmla="*/ 3848 w 6917"/>
                <a:gd name="T1" fmla="*/ 147 h 16002"/>
                <a:gd name="T2" fmla="*/ 3264 w 6917"/>
                <a:gd name="T3" fmla="*/ 195 h 16002"/>
                <a:gd name="T4" fmla="*/ 2728 w 6917"/>
                <a:gd name="T5" fmla="*/ 0 h 16002"/>
                <a:gd name="T6" fmla="*/ 2022 w 6917"/>
                <a:gd name="T7" fmla="*/ 293 h 16002"/>
                <a:gd name="T8" fmla="*/ 950 w 6917"/>
                <a:gd name="T9" fmla="*/ 1413 h 16002"/>
                <a:gd name="T10" fmla="*/ 317 w 6917"/>
                <a:gd name="T11" fmla="*/ 3191 h 16002"/>
                <a:gd name="T12" fmla="*/ 24 w 6917"/>
                <a:gd name="T13" fmla="*/ 5529 h 16002"/>
                <a:gd name="T14" fmla="*/ 24 w 6917"/>
                <a:gd name="T15" fmla="*/ 7015 h 16002"/>
                <a:gd name="T16" fmla="*/ 244 w 6917"/>
                <a:gd name="T17" fmla="*/ 7502 h 16002"/>
                <a:gd name="T18" fmla="*/ 487 w 6917"/>
                <a:gd name="T19" fmla="*/ 7624 h 16002"/>
                <a:gd name="T20" fmla="*/ 877 w 6917"/>
                <a:gd name="T21" fmla="*/ 7404 h 16002"/>
                <a:gd name="T22" fmla="*/ 974 w 6917"/>
                <a:gd name="T23" fmla="*/ 6869 h 16002"/>
                <a:gd name="T24" fmla="*/ 1291 w 6917"/>
                <a:gd name="T25" fmla="*/ 4092 h 16002"/>
                <a:gd name="T26" fmla="*/ 1413 w 6917"/>
                <a:gd name="T27" fmla="*/ 3094 h 16002"/>
                <a:gd name="T28" fmla="*/ 1437 w 6917"/>
                <a:gd name="T29" fmla="*/ 2387 h 16002"/>
                <a:gd name="T30" fmla="*/ 1656 w 6917"/>
                <a:gd name="T31" fmla="*/ 2046 h 16002"/>
                <a:gd name="T32" fmla="*/ 1486 w 6917"/>
                <a:gd name="T33" fmla="*/ 2680 h 16002"/>
                <a:gd name="T34" fmla="*/ 1681 w 6917"/>
                <a:gd name="T35" fmla="*/ 3264 h 16002"/>
                <a:gd name="T36" fmla="*/ 1900 w 6917"/>
                <a:gd name="T37" fmla="*/ 3775 h 16002"/>
                <a:gd name="T38" fmla="*/ 1900 w 6917"/>
                <a:gd name="T39" fmla="*/ 4725 h 16002"/>
                <a:gd name="T40" fmla="*/ 1510 w 6917"/>
                <a:gd name="T41" fmla="*/ 5894 h 16002"/>
                <a:gd name="T42" fmla="*/ 1169 w 6917"/>
                <a:gd name="T43" fmla="*/ 7599 h 16002"/>
                <a:gd name="T44" fmla="*/ 1242 w 6917"/>
                <a:gd name="T45" fmla="*/ 9962 h 16002"/>
                <a:gd name="T46" fmla="*/ 1340 w 6917"/>
                <a:gd name="T47" fmla="*/ 15271 h 16002"/>
                <a:gd name="T48" fmla="*/ 1486 w 6917"/>
                <a:gd name="T49" fmla="*/ 15782 h 16002"/>
                <a:gd name="T50" fmla="*/ 1827 w 6917"/>
                <a:gd name="T51" fmla="*/ 16002 h 16002"/>
                <a:gd name="T52" fmla="*/ 2168 w 6917"/>
                <a:gd name="T53" fmla="*/ 15904 h 16002"/>
                <a:gd name="T54" fmla="*/ 2411 w 6917"/>
                <a:gd name="T55" fmla="*/ 15490 h 16002"/>
                <a:gd name="T56" fmla="*/ 3142 w 6917"/>
                <a:gd name="T57" fmla="*/ 8427 h 16002"/>
                <a:gd name="T58" fmla="*/ 3361 w 6917"/>
                <a:gd name="T59" fmla="*/ 7989 h 16002"/>
                <a:gd name="T60" fmla="*/ 3629 w 6917"/>
                <a:gd name="T61" fmla="*/ 8062 h 16002"/>
                <a:gd name="T62" fmla="*/ 3775 w 6917"/>
                <a:gd name="T63" fmla="*/ 8525 h 16002"/>
                <a:gd name="T64" fmla="*/ 4530 w 6917"/>
                <a:gd name="T65" fmla="*/ 15636 h 16002"/>
                <a:gd name="T66" fmla="*/ 4847 w 6917"/>
                <a:gd name="T67" fmla="*/ 15953 h 16002"/>
                <a:gd name="T68" fmla="*/ 5188 w 6917"/>
                <a:gd name="T69" fmla="*/ 15977 h 16002"/>
                <a:gd name="T70" fmla="*/ 5504 w 6917"/>
                <a:gd name="T71" fmla="*/ 15661 h 16002"/>
                <a:gd name="T72" fmla="*/ 5577 w 6917"/>
                <a:gd name="T73" fmla="*/ 14686 h 16002"/>
                <a:gd name="T74" fmla="*/ 5724 w 6917"/>
                <a:gd name="T75" fmla="*/ 8793 h 16002"/>
                <a:gd name="T76" fmla="*/ 5699 w 6917"/>
                <a:gd name="T77" fmla="*/ 7210 h 16002"/>
                <a:gd name="T78" fmla="*/ 5212 w 6917"/>
                <a:gd name="T79" fmla="*/ 5383 h 16002"/>
                <a:gd name="T80" fmla="*/ 4993 w 6917"/>
                <a:gd name="T81" fmla="*/ 4433 h 16002"/>
                <a:gd name="T82" fmla="*/ 5066 w 6917"/>
                <a:gd name="T83" fmla="*/ 3410 h 16002"/>
                <a:gd name="T84" fmla="*/ 5310 w 6917"/>
                <a:gd name="T85" fmla="*/ 3167 h 16002"/>
                <a:gd name="T86" fmla="*/ 5431 w 6917"/>
                <a:gd name="T87" fmla="*/ 2485 h 16002"/>
                <a:gd name="T88" fmla="*/ 5261 w 6917"/>
                <a:gd name="T89" fmla="*/ 2046 h 16002"/>
                <a:gd name="T90" fmla="*/ 5504 w 6917"/>
                <a:gd name="T91" fmla="*/ 2533 h 16002"/>
                <a:gd name="T92" fmla="*/ 5456 w 6917"/>
                <a:gd name="T93" fmla="*/ 3288 h 16002"/>
                <a:gd name="T94" fmla="*/ 5772 w 6917"/>
                <a:gd name="T95" fmla="*/ 5091 h 16002"/>
                <a:gd name="T96" fmla="*/ 5943 w 6917"/>
                <a:gd name="T97" fmla="*/ 6869 h 16002"/>
                <a:gd name="T98" fmla="*/ 6113 w 6917"/>
                <a:gd name="T99" fmla="*/ 7502 h 16002"/>
                <a:gd name="T100" fmla="*/ 6430 w 6917"/>
                <a:gd name="T101" fmla="*/ 7624 h 16002"/>
                <a:gd name="T102" fmla="*/ 6746 w 6917"/>
                <a:gd name="T103" fmla="*/ 7404 h 16002"/>
                <a:gd name="T104" fmla="*/ 6917 w 6917"/>
                <a:gd name="T105" fmla="*/ 6869 h 16002"/>
                <a:gd name="T106" fmla="*/ 6844 w 6917"/>
                <a:gd name="T107" fmla="*/ 4896 h 16002"/>
                <a:gd name="T108" fmla="*/ 6479 w 6917"/>
                <a:gd name="T109" fmla="*/ 2704 h 16002"/>
                <a:gd name="T110" fmla="*/ 5748 w 6917"/>
                <a:gd name="T111" fmla="*/ 1072 h 16002"/>
                <a:gd name="T112" fmla="*/ 4749 w 6917"/>
                <a:gd name="T113" fmla="*/ 195 h 16002"/>
                <a:gd name="T114" fmla="*/ 4189 w 6917"/>
                <a:gd name="T115" fmla="*/ 0 h 16002"/>
                <a:gd name="T116" fmla="*/ 0 w 6917"/>
                <a:gd name="T117" fmla="*/ 0 h 16002"/>
                <a:gd name="T118" fmla="*/ 6917 w 6917"/>
                <a:gd name="T119" fmla="*/ 16002 h 16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6917" h="16002" fill="none" extrusionOk="0">
                  <a:moveTo>
                    <a:pt x="4189" y="0"/>
                  </a:moveTo>
                  <a:lnTo>
                    <a:pt x="4189" y="0"/>
                  </a:lnTo>
                  <a:lnTo>
                    <a:pt x="4019" y="98"/>
                  </a:lnTo>
                  <a:lnTo>
                    <a:pt x="3848" y="147"/>
                  </a:lnTo>
                  <a:lnTo>
                    <a:pt x="3653" y="195"/>
                  </a:lnTo>
                  <a:lnTo>
                    <a:pt x="3459" y="220"/>
                  </a:lnTo>
                  <a:lnTo>
                    <a:pt x="3264" y="195"/>
                  </a:lnTo>
                  <a:lnTo>
                    <a:pt x="3069" y="147"/>
                  </a:lnTo>
                  <a:lnTo>
                    <a:pt x="2898" y="98"/>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24" y="7015"/>
                  </a:lnTo>
                  <a:lnTo>
                    <a:pt x="49" y="7161"/>
                  </a:lnTo>
                  <a:lnTo>
                    <a:pt x="98" y="7307"/>
                  </a:lnTo>
                  <a:lnTo>
                    <a:pt x="171" y="7404"/>
                  </a:lnTo>
                  <a:lnTo>
                    <a:pt x="244" y="7502"/>
                  </a:lnTo>
                  <a:lnTo>
                    <a:pt x="317" y="7575"/>
                  </a:lnTo>
                  <a:lnTo>
                    <a:pt x="414" y="7624"/>
                  </a:lnTo>
                  <a:lnTo>
                    <a:pt x="487" y="7624"/>
                  </a:lnTo>
                  <a:lnTo>
                    <a:pt x="633" y="7624"/>
                  </a:lnTo>
                  <a:lnTo>
                    <a:pt x="731" y="7575"/>
                  </a:lnTo>
                  <a:lnTo>
                    <a:pt x="804" y="7502"/>
                  </a:lnTo>
                  <a:lnTo>
                    <a:pt x="877" y="7404"/>
                  </a:lnTo>
                  <a:lnTo>
                    <a:pt x="926" y="7307"/>
                  </a:lnTo>
                  <a:lnTo>
                    <a:pt x="950" y="7161"/>
                  </a:lnTo>
                  <a:lnTo>
                    <a:pt x="974" y="6869"/>
                  </a:lnTo>
                  <a:lnTo>
                    <a:pt x="999" y="6503"/>
                  </a:lnTo>
                  <a:lnTo>
                    <a:pt x="1023" y="6089"/>
                  </a:lnTo>
                  <a:lnTo>
                    <a:pt x="1145" y="5091"/>
                  </a:lnTo>
                  <a:lnTo>
                    <a:pt x="1291" y="4092"/>
                  </a:lnTo>
                  <a:lnTo>
                    <a:pt x="1364" y="3654"/>
                  </a:lnTo>
                  <a:lnTo>
                    <a:pt x="1461" y="3288"/>
                  </a:lnTo>
                  <a:lnTo>
                    <a:pt x="1413" y="3094"/>
                  </a:lnTo>
                  <a:lnTo>
                    <a:pt x="1388" y="2899"/>
                  </a:lnTo>
                  <a:lnTo>
                    <a:pt x="1388" y="2704"/>
                  </a:lnTo>
                  <a:lnTo>
                    <a:pt x="1413" y="2533"/>
                  </a:lnTo>
                  <a:lnTo>
                    <a:pt x="1437" y="2387"/>
                  </a:lnTo>
                  <a:lnTo>
                    <a:pt x="1510" y="2241"/>
                  </a:lnTo>
                  <a:lnTo>
                    <a:pt x="1583" y="2119"/>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900" y="3775"/>
                  </a:lnTo>
                  <a:lnTo>
                    <a:pt x="1924" y="3970"/>
                  </a:lnTo>
                  <a:lnTo>
                    <a:pt x="1949" y="4190"/>
                  </a:lnTo>
                  <a:lnTo>
                    <a:pt x="1924" y="4433"/>
                  </a:lnTo>
                  <a:lnTo>
                    <a:pt x="1900" y="4725"/>
                  </a:lnTo>
                  <a:lnTo>
                    <a:pt x="1827" y="5018"/>
                  </a:lnTo>
                  <a:lnTo>
                    <a:pt x="1705" y="5383"/>
                  </a:lnTo>
                  <a:lnTo>
                    <a:pt x="1510" y="5894"/>
                  </a:lnTo>
                  <a:lnTo>
                    <a:pt x="1364" y="6381"/>
                  </a:lnTo>
                  <a:lnTo>
                    <a:pt x="1267" y="6820"/>
                  </a:lnTo>
                  <a:lnTo>
                    <a:pt x="1218" y="7210"/>
                  </a:lnTo>
                  <a:lnTo>
                    <a:pt x="1169" y="7599"/>
                  </a:lnTo>
                  <a:lnTo>
                    <a:pt x="1169" y="7989"/>
                  </a:lnTo>
                  <a:lnTo>
                    <a:pt x="1194" y="8793"/>
                  </a:lnTo>
                  <a:lnTo>
                    <a:pt x="1242" y="9962"/>
                  </a:lnTo>
                  <a:lnTo>
                    <a:pt x="1291" y="11131"/>
                  </a:lnTo>
                  <a:lnTo>
                    <a:pt x="1315" y="13201"/>
                  </a:lnTo>
                  <a:lnTo>
                    <a:pt x="1340" y="14686"/>
                  </a:lnTo>
                  <a:lnTo>
                    <a:pt x="1340" y="15271"/>
                  </a:lnTo>
                  <a:lnTo>
                    <a:pt x="1364" y="15490"/>
                  </a:lnTo>
                  <a:lnTo>
                    <a:pt x="1413" y="15661"/>
                  </a:lnTo>
                  <a:lnTo>
                    <a:pt x="1486" y="15782"/>
                  </a:lnTo>
                  <a:lnTo>
                    <a:pt x="1583" y="15880"/>
                  </a:lnTo>
                  <a:lnTo>
                    <a:pt x="1656" y="15953"/>
                  </a:lnTo>
                  <a:lnTo>
                    <a:pt x="1729" y="15977"/>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427"/>
                  </a:lnTo>
                  <a:lnTo>
                    <a:pt x="3191" y="8257"/>
                  </a:lnTo>
                  <a:lnTo>
                    <a:pt x="3239" y="8159"/>
                  </a:lnTo>
                  <a:lnTo>
                    <a:pt x="3288" y="8062"/>
                  </a:lnTo>
                  <a:lnTo>
                    <a:pt x="3361" y="7989"/>
                  </a:lnTo>
                  <a:lnTo>
                    <a:pt x="3459" y="7965"/>
                  </a:lnTo>
                  <a:lnTo>
                    <a:pt x="3556" y="7989"/>
                  </a:lnTo>
                  <a:lnTo>
                    <a:pt x="3629" y="8062"/>
                  </a:lnTo>
                  <a:lnTo>
                    <a:pt x="3678" y="8159"/>
                  </a:lnTo>
                  <a:lnTo>
                    <a:pt x="3726" y="8257"/>
                  </a:lnTo>
                  <a:lnTo>
                    <a:pt x="3775" y="8427"/>
                  </a:lnTo>
                  <a:lnTo>
                    <a:pt x="3775" y="8525"/>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188" y="15977"/>
                  </a:lnTo>
                  <a:lnTo>
                    <a:pt x="5261" y="15953"/>
                  </a:lnTo>
                  <a:lnTo>
                    <a:pt x="5334" y="15880"/>
                  </a:lnTo>
                  <a:lnTo>
                    <a:pt x="5431" y="15782"/>
                  </a:lnTo>
                  <a:lnTo>
                    <a:pt x="5504" y="15661"/>
                  </a:lnTo>
                  <a:lnTo>
                    <a:pt x="5553" y="15490"/>
                  </a:lnTo>
                  <a:lnTo>
                    <a:pt x="5577" y="15271"/>
                  </a:lnTo>
                  <a:lnTo>
                    <a:pt x="5577" y="14686"/>
                  </a:lnTo>
                  <a:lnTo>
                    <a:pt x="5602" y="13201"/>
                  </a:lnTo>
                  <a:lnTo>
                    <a:pt x="5626" y="11131"/>
                  </a:lnTo>
                  <a:lnTo>
                    <a:pt x="5675" y="9962"/>
                  </a:lnTo>
                  <a:lnTo>
                    <a:pt x="5724" y="8793"/>
                  </a:lnTo>
                  <a:lnTo>
                    <a:pt x="5748" y="7989"/>
                  </a:lnTo>
                  <a:lnTo>
                    <a:pt x="5748" y="7599"/>
                  </a:lnTo>
                  <a:lnTo>
                    <a:pt x="5699" y="7210"/>
                  </a:lnTo>
                  <a:lnTo>
                    <a:pt x="5650" y="6820"/>
                  </a:lnTo>
                  <a:lnTo>
                    <a:pt x="5553" y="6381"/>
                  </a:lnTo>
                  <a:lnTo>
                    <a:pt x="5407" y="5894"/>
                  </a:lnTo>
                  <a:lnTo>
                    <a:pt x="5212" y="5383"/>
                  </a:lnTo>
                  <a:lnTo>
                    <a:pt x="5090" y="5018"/>
                  </a:lnTo>
                  <a:lnTo>
                    <a:pt x="5017" y="4725"/>
                  </a:lnTo>
                  <a:lnTo>
                    <a:pt x="4993" y="4433"/>
                  </a:lnTo>
                  <a:lnTo>
                    <a:pt x="4969" y="4190"/>
                  </a:lnTo>
                  <a:lnTo>
                    <a:pt x="4993" y="3970"/>
                  </a:lnTo>
                  <a:lnTo>
                    <a:pt x="5017" y="3775"/>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334" y="2119"/>
                  </a:lnTo>
                  <a:lnTo>
                    <a:pt x="5407" y="2241"/>
                  </a:lnTo>
                  <a:lnTo>
                    <a:pt x="5480" y="2387"/>
                  </a:lnTo>
                  <a:lnTo>
                    <a:pt x="5504" y="2533"/>
                  </a:lnTo>
                  <a:lnTo>
                    <a:pt x="5529" y="2704"/>
                  </a:lnTo>
                  <a:lnTo>
                    <a:pt x="5529" y="2899"/>
                  </a:lnTo>
                  <a:lnTo>
                    <a:pt x="5504" y="3094"/>
                  </a:lnTo>
                  <a:lnTo>
                    <a:pt x="5456" y="3288"/>
                  </a:lnTo>
                  <a:lnTo>
                    <a:pt x="5553" y="3654"/>
                  </a:lnTo>
                  <a:lnTo>
                    <a:pt x="5626" y="4092"/>
                  </a:lnTo>
                  <a:lnTo>
                    <a:pt x="5772" y="5091"/>
                  </a:lnTo>
                  <a:lnTo>
                    <a:pt x="5894" y="6089"/>
                  </a:lnTo>
                  <a:lnTo>
                    <a:pt x="5918" y="6503"/>
                  </a:lnTo>
                  <a:lnTo>
                    <a:pt x="5943" y="6869"/>
                  </a:lnTo>
                  <a:lnTo>
                    <a:pt x="5967" y="7161"/>
                  </a:lnTo>
                  <a:lnTo>
                    <a:pt x="5991" y="7307"/>
                  </a:lnTo>
                  <a:lnTo>
                    <a:pt x="6040" y="7404"/>
                  </a:lnTo>
                  <a:lnTo>
                    <a:pt x="6113" y="7502"/>
                  </a:lnTo>
                  <a:lnTo>
                    <a:pt x="6186" y="7575"/>
                  </a:lnTo>
                  <a:lnTo>
                    <a:pt x="6284"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About Us</a:t>
            </a:r>
          </a:p>
        </p:txBody>
      </p:sp>
      <p:sp>
        <p:nvSpPr>
          <p:cNvPr id="4" name="TextBox 3"/>
          <p:cNvSpPr txBox="1"/>
          <p:nvPr/>
        </p:nvSpPr>
        <p:spPr>
          <a:xfrm>
            <a:off x="793750" y="2430199"/>
            <a:ext cx="8064500" cy="3162404"/>
          </a:xfrm>
          <a:prstGeom prst="rect">
            <a:avLst/>
          </a:prstGeom>
          <a:noFill/>
        </p:spPr>
        <p:txBody>
          <a:bodyPr>
            <a:spAutoFit/>
          </a:bodyPr>
          <a:lstStyle/>
          <a:p>
            <a:pPr algn="just" defTabSz="342900">
              <a:defRPr/>
            </a:pPr>
            <a:r>
              <a:rPr lang="en-US" sz="2000" b="1" kern="0" dirty="0">
                <a:solidFill>
                  <a:schemeClr val="bg2"/>
                </a:solidFill>
                <a:latin typeface="Gill Sans MT"/>
                <a:ea typeface="Arial"/>
                <a:cs typeface="Gill Sans MT"/>
                <a:sym typeface="Arial"/>
              </a:rPr>
              <a:t>Attendance Works </a:t>
            </a:r>
            <a:r>
              <a:rPr lang="en-US" sz="2000" kern="0" dirty="0">
                <a:solidFill>
                  <a:schemeClr val="accent1"/>
                </a:solidFill>
                <a:latin typeface="Gill Sans MT"/>
                <a:ea typeface="Arial"/>
                <a:cs typeface="Gill Sans MT"/>
                <a:sym typeface="Arial"/>
              </a:rPr>
              <a:t>is a national and state initiative that promotes awareness of the important role that school attendance plays in achieving academic success starting with school entry. We are an implementation partner for attendance with the Campaign for Grade Level Reading. </a:t>
            </a:r>
          </a:p>
          <a:p>
            <a:pPr defTabSz="342900">
              <a:defRPr/>
            </a:pPr>
            <a:endParaRPr lang="en-US" sz="2000" kern="0" dirty="0">
              <a:solidFill>
                <a:schemeClr val="accent1"/>
              </a:solidFill>
              <a:latin typeface="Gill Sans MT"/>
              <a:ea typeface="Arial"/>
              <a:cs typeface="Gill Sans MT"/>
              <a:sym typeface="Arial"/>
            </a:endParaRPr>
          </a:p>
          <a:p>
            <a:pPr defTabSz="342900">
              <a:defRPr/>
            </a:pPr>
            <a:r>
              <a:rPr lang="en-US" sz="2000" b="1" kern="0" dirty="0">
                <a:solidFill>
                  <a:srgbClr val="1B637A"/>
                </a:solidFill>
                <a:latin typeface="Gill Sans MT"/>
                <a:ea typeface="Arial"/>
                <a:cs typeface="Gill Sans MT"/>
                <a:sym typeface="Arial"/>
              </a:rPr>
              <a:t>Our three focus areas to improve student attendance are:</a:t>
            </a:r>
          </a:p>
          <a:p>
            <a:pPr marL="713232" lvl="7" indent="-342900" defTabSz="342900" fontAlgn="base">
              <a:spcBef>
                <a:spcPct val="0"/>
              </a:spcBef>
              <a:spcAft>
                <a:spcPct val="0"/>
              </a:spcAft>
              <a:buClr>
                <a:schemeClr val="accent4"/>
              </a:buClr>
              <a:buFont typeface="Wingdings" charset="2"/>
              <a:buChar char="ü"/>
              <a:defRPr/>
            </a:pPr>
            <a:r>
              <a:rPr lang="en-US" sz="2000" kern="0" dirty="0">
                <a:solidFill>
                  <a:schemeClr val="accent1"/>
                </a:solidFill>
                <a:latin typeface="Gill Sans MT"/>
                <a:ea typeface="Arial"/>
                <a:cs typeface="Gill Sans MT"/>
                <a:sym typeface="Arial"/>
              </a:rPr>
              <a:t>Build public awareness and political will </a:t>
            </a:r>
          </a:p>
          <a:p>
            <a:pPr marL="713232" lvl="3" indent="-342900" defTabSz="342900">
              <a:buClr>
                <a:schemeClr val="accent4"/>
              </a:buClr>
              <a:buFont typeface="Wingdings" charset="2"/>
              <a:buChar char="ü"/>
              <a:defRPr/>
            </a:pPr>
            <a:r>
              <a:rPr lang="en-US" sz="2000" kern="0" dirty="0">
                <a:solidFill>
                  <a:schemeClr val="accent1"/>
                </a:solidFill>
                <a:latin typeface="Gill Sans MT"/>
                <a:ea typeface="Arial"/>
                <a:cs typeface="Gill Sans MT"/>
                <a:sym typeface="Arial"/>
              </a:rPr>
              <a:t>Foster state campaigns </a:t>
            </a:r>
          </a:p>
          <a:p>
            <a:pPr marL="713232" lvl="3" indent="-342900" defTabSz="342900">
              <a:buClr>
                <a:schemeClr val="accent4"/>
              </a:buClr>
              <a:buFont typeface="Wingdings" charset="2"/>
              <a:buChar char="ü"/>
              <a:defRPr/>
            </a:pPr>
            <a:r>
              <a:rPr lang="en-US" sz="2000" kern="0" dirty="0">
                <a:solidFill>
                  <a:schemeClr val="accent1"/>
                </a:solidFill>
                <a:latin typeface="Gill Sans MT"/>
                <a:ea typeface="Arial"/>
                <a:cs typeface="Gill Sans MT"/>
                <a:sym typeface="Arial"/>
              </a:rPr>
              <a:t>Encourage local practice</a:t>
            </a:r>
          </a:p>
          <a:p>
            <a:pPr defTabSz="342900">
              <a:defRPr/>
            </a:pPr>
            <a:endParaRPr lang="en-US" sz="1950" kern="0" dirty="0">
              <a:solidFill>
                <a:prstClr val="black"/>
              </a:solidFill>
              <a:latin typeface="Gill Sans MT"/>
              <a:ea typeface="Arial"/>
              <a:cs typeface="Gill Sans MT"/>
              <a:sym typeface="Arial"/>
            </a:endParaRPr>
          </a:p>
        </p:txBody>
      </p:sp>
      <p:pic>
        <p:nvPicPr>
          <p:cNvPr id="9219" name="Picture 4" descr="AW LOGO white stem.png"/>
          <p:cNvPicPr>
            <a:picLocks noChangeAspect="1"/>
          </p:cNvPicPr>
          <p:nvPr/>
        </p:nvPicPr>
        <p:blipFill>
          <a:blip r:embed="rId2">
            <a:extLst>
              <a:ext uri="{28A0092B-C50C-407E-A947-70E740481C1C}">
                <a14:useLocalDpi xmlns:a14="http://schemas.microsoft.com/office/drawing/2010/main" val="0"/>
              </a:ext>
            </a:extLst>
          </a:blip>
          <a:srcRect r="69096"/>
          <a:stretch>
            <a:fillRect/>
          </a:stretch>
        </p:blipFill>
        <p:spPr bwMode="auto">
          <a:xfrm>
            <a:off x="265387" y="978766"/>
            <a:ext cx="623144" cy="82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p:cNvSpPr txBox="1">
            <a:spLocks noChangeArrowheads="1"/>
          </p:cNvSpPr>
          <p:nvPr/>
        </p:nvSpPr>
        <p:spPr bwMode="auto">
          <a:xfrm>
            <a:off x="-381000" y="6284385"/>
            <a:ext cx="454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600" dirty="0" err="1">
                <a:solidFill>
                  <a:srgbClr val="449157"/>
                </a:solidFill>
                <a:latin typeface="Gill Sans MT"/>
                <a:cs typeface="Gill Sans MT"/>
              </a:rPr>
              <a:t>www.attendanceworks.org</a:t>
            </a:r>
            <a:endParaRPr lang="en-US" sz="1600" dirty="0">
              <a:solidFill>
                <a:srgbClr val="449157"/>
              </a:solidFill>
              <a:latin typeface="Gill Sans MT"/>
              <a:cs typeface="Gill Sans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6" y="673767"/>
            <a:ext cx="3208799" cy="1371600"/>
          </a:xfrm>
        </p:spPr>
        <p:txBody>
          <a:bodyPr/>
          <a:lstStyle/>
          <a:p>
            <a:r>
              <a:rPr lang="en-US" dirty="0"/>
              <a:t>Unpack contributing factors to chronic absence </a:t>
            </a:r>
          </a:p>
        </p:txBody>
      </p:sp>
      <p:graphicFrame>
        <p:nvGraphicFramePr>
          <p:cNvPr id="4" name="Diagram 3"/>
          <p:cNvGraphicFramePr/>
          <p:nvPr>
            <p:extLst>
              <p:ext uri="{D42A27DB-BD31-4B8C-83A1-F6EECF244321}">
                <p14:modId xmlns:p14="http://schemas.microsoft.com/office/powerpoint/2010/main" val="1725311207"/>
              </p:ext>
            </p:extLst>
          </p:nvPr>
        </p:nvGraphicFramePr>
        <p:xfrm>
          <a:off x="382588" y="2222501"/>
          <a:ext cx="8545785" cy="441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hape 481"/>
          <p:cNvSpPr/>
          <p:nvPr/>
        </p:nvSpPr>
        <p:spPr>
          <a:xfrm>
            <a:off x="382587" y="1169718"/>
            <a:ext cx="464079" cy="464108"/>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0357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Leading Health Related Causes</a:t>
            </a:r>
          </a:p>
        </p:txBody>
      </p:sp>
      <p:sp>
        <p:nvSpPr>
          <p:cNvPr id="9" name="Rectangle 8"/>
          <p:cNvSpPr/>
          <p:nvPr/>
        </p:nvSpPr>
        <p:spPr>
          <a:xfrm>
            <a:off x="1316384" y="2670377"/>
            <a:ext cx="2178307" cy="1439174"/>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Asthma</a:t>
            </a:r>
          </a:p>
        </p:txBody>
      </p:sp>
      <p:sp>
        <p:nvSpPr>
          <p:cNvPr id="16" name="Rectangle 15"/>
          <p:cNvSpPr/>
          <p:nvPr/>
        </p:nvSpPr>
        <p:spPr>
          <a:xfrm>
            <a:off x="6067056" y="2664386"/>
            <a:ext cx="2178307" cy="1439174"/>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Mental Health</a:t>
            </a:r>
          </a:p>
        </p:txBody>
      </p:sp>
      <p:sp>
        <p:nvSpPr>
          <p:cNvPr id="17" name="Rectangle 16"/>
          <p:cNvSpPr/>
          <p:nvPr/>
        </p:nvSpPr>
        <p:spPr>
          <a:xfrm>
            <a:off x="3691720" y="2664386"/>
            <a:ext cx="2178307" cy="1439174"/>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Nutrition</a:t>
            </a:r>
          </a:p>
        </p:txBody>
      </p:sp>
      <p:sp>
        <p:nvSpPr>
          <p:cNvPr id="18" name="Rectangle 17"/>
          <p:cNvSpPr/>
          <p:nvPr/>
        </p:nvSpPr>
        <p:spPr>
          <a:xfrm>
            <a:off x="3691720" y="4267946"/>
            <a:ext cx="2178307" cy="1439174"/>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Bullying</a:t>
            </a:r>
          </a:p>
        </p:txBody>
      </p:sp>
      <p:sp>
        <p:nvSpPr>
          <p:cNvPr id="19" name="Rectangle 18"/>
          <p:cNvSpPr/>
          <p:nvPr/>
        </p:nvSpPr>
        <p:spPr>
          <a:xfrm>
            <a:off x="1316384" y="4267946"/>
            <a:ext cx="2178307" cy="1439174"/>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Oral Health</a:t>
            </a:r>
          </a:p>
        </p:txBody>
      </p:sp>
      <p:sp>
        <p:nvSpPr>
          <p:cNvPr id="20" name="Rectangle 19"/>
          <p:cNvSpPr/>
          <p:nvPr/>
        </p:nvSpPr>
        <p:spPr>
          <a:xfrm>
            <a:off x="6067056" y="4267944"/>
            <a:ext cx="2178307" cy="1439174"/>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Vision</a:t>
            </a:r>
          </a:p>
        </p:txBody>
      </p:sp>
      <p:grpSp>
        <p:nvGrpSpPr>
          <p:cNvPr id="21" name="Shape 522"/>
          <p:cNvGrpSpPr/>
          <p:nvPr/>
        </p:nvGrpSpPr>
        <p:grpSpPr>
          <a:xfrm>
            <a:off x="435738" y="1087760"/>
            <a:ext cx="436458" cy="530024"/>
            <a:chOff x="3968275" y="4980625"/>
            <a:chExt cx="379975" cy="452425"/>
          </a:xfrm>
        </p:grpSpPr>
        <p:sp>
          <p:nvSpPr>
            <p:cNvPr id="22" name="Shape 523"/>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24"/>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25"/>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97040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Leading Health Related Causes</a:t>
            </a:r>
          </a:p>
        </p:txBody>
      </p:sp>
      <p:sp>
        <p:nvSpPr>
          <p:cNvPr id="8" name="Rectangle 7"/>
          <p:cNvSpPr/>
          <p:nvPr/>
        </p:nvSpPr>
        <p:spPr>
          <a:xfrm>
            <a:off x="1696536" y="2520668"/>
            <a:ext cx="2114821" cy="1364220"/>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Asthma</a:t>
            </a:r>
          </a:p>
        </p:txBody>
      </p:sp>
      <p:sp>
        <p:nvSpPr>
          <p:cNvPr id="9" name="Rectangle 8"/>
          <p:cNvSpPr/>
          <p:nvPr/>
        </p:nvSpPr>
        <p:spPr>
          <a:xfrm>
            <a:off x="5374176" y="2529917"/>
            <a:ext cx="2114821" cy="1364220"/>
          </a:xfrm>
          <a:prstGeom prst="rect">
            <a:avLst/>
          </a:prstGeom>
          <a:solidFill>
            <a:srgbClr val="45AA42"/>
          </a:solidFill>
          <a:ln w="25400" cap="flat" cmpd="sng" algn="ctr">
            <a:solidFill>
              <a:srgbClr val="45AA4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Oral </a:t>
            </a:r>
            <a:r>
              <a:rPr kumimoji="0" lang="en-US" sz="24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Health</a:t>
            </a:r>
            <a:endParaRPr kumimoji="0" lang="en-US" sz="26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0" name="Rectangle 9"/>
          <p:cNvSpPr/>
          <p:nvPr/>
        </p:nvSpPr>
        <p:spPr>
          <a:xfrm>
            <a:off x="1526602" y="4105626"/>
            <a:ext cx="2850931" cy="1938992"/>
          </a:xfrm>
          <a:prstGeom prst="rect">
            <a:avLst/>
          </a:prstGeom>
        </p:spPr>
        <p:txBody>
          <a:bodyPr wrap="square">
            <a:spAutoFit/>
          </a:bodyPr>
          <a:lstStyle/>
          <a:p>
            <a:pPr fontAlgn="auto">
              <a:spcBef>
                <a:spcPts val="0"/>
              </a:spcBef>
              <a:spcAft>
                <a:spcPts val="0"/>
              </a:spcAft>
            </a:pPr>
            <a:r>
              <a:rPr lang="en-US" sz="2000" dirty="0">
                <a:solidFill>
                  <a:srgbClr val="595959"/>
                </a:solidFill>
                <a:latin typeface="Gill Sans MT" panose="020B0502020104020203" pitchFamily="34" charset="0"/>
                <a:ea typeface="+mn-ea"/>
              </a:rPr>
              <a:t>Nearly one in ten children age 4-14 are diagnosed with asthma accounting for one-third of all days of missed instruction.</a:t>
            </a:r>
          </a:p>
        </p:txBody>
      </p:sp>
      <p:sp>
        <p:nvSpPr>
          <p:cNvPr id="11" name="Rectangle 10"/>
          <p:cNvSpPr/>
          <p:nvPr/>
        </p:nvSpPr>
        <p:spPr>
          <a:xfrm>
            <a:off x="5351842" y="4136166"/>
            <a:ext cx="2344357" cy="1785104"/>
          </a:xfrm>
          <a:prstGeom prst="rect">
            <a:avLst/>
          </a:prstGeom>
        </p:spPr>
        <p:txBody>
          <a:bodyPr wrap="square">
            <a:spAutoFit/>
          </a:bodyPr>
          <a:lstStyle/>
          <a:p>
            <a:pPr fontAlgn="auto">
              <a:spcBef>
                <a:spcPts val="0"/>
              </a:spcBef>
              <a:spcAft>
                <a:spcPts val="0"/>
              </a:spcAft>
            </a:pPr>
            <a:r>
              <a:rPr lang="en-US" sz="2200" dirty="0">
                <a:solidFill>
                  <a:srgbClr val="595959"/>
                </a:solidFill>
                <a:latin typeface="Gill Sans MT" panose="020B0502020104020203" pitchFamily="34" charset="0"/>
                <a:ea typeface="+mn-ea"/>
              </a:rPr>
              <a:t>Children miss nearly two million </a:t>
            </a:r>
            <a:r>
              <a:rPr lang="en-US" sz="2000" dirty="0">
                <a:solidFill>
                  <a:srgbClr val="595959"/>
                </a:solidFill>
                <a:latin typeface="Gill Sans MT" panose="020B0502020104020203" pitchFamily="34" charset="0"/>
                <a:ea typeface="+mn-ea"/>
              </a:rPr>
              <a:t>school</a:t>
            </a:r>
            <a:r>
              <a:rPr lang="en-US" sz="2200" dirty="0">
                <a:solidFill>
                  <a:srgbClr val="595959"/>
                </a:solidFill>
                <a:latin typeface="Gill Sans MT" panose="020B0502020104020203" pitchFamily="34" charset="0"/>
                <a:ea typeface="+mn-ea"/>
              </a:rPr>
              <a:t> days due to oral health issues every year.</a:t>
            </a:r>
          </a:p>
        </p:txBody>
      </p:sp>
      <p:grpSp>
        <p:nvGrpSpPr>
          <p:cNvPr id="17" name="Shape 372"/>
          <p:cNvGrpSpPr/>
          <p:nvPr/>
        </p:nvGrpSpPr>
        <p:grpSpPr>
          <a:xfrm>
            <a:off x="465754" y="1192901"/>
            <a:ext cx="331557" cy="352055"/>
            <a:chOff x="1951075" y="2333250"/>
            <a:chExt cx="381200" cy="381175"/>
          </a:xfrm>
        </p:grpSpPr>
        <p:sp>
          <p:nvSpPr>
            <p:cNvPr id="18" name="Shape 373"/>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374"/>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375"/>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376"/>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8945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Asthma and Attendance in Oakland</a:t>
            </a:r>
          </a:p>
        </p:txBody>
      </p:sp>
      <p:sp>
        <p:nvSpPr>
          <p:cNvPr id="2" name="Content Placeholder 1"/>
          <p:cNvSpPr>
            <a:spLocks noGrp="1"/>
          </p:cNvSpPr>
          <p:nvPr>
            <p:ph idx="4294967295"/>
          </p:nvPr>
        </p:nvSpPr>
        <p:spPr>
          <a:xfrm>
            <a:off x="457202" y="2356367"/>
            <a:ext cx="7772398" cy="3769796"/>
          </a:xfrm>
        </p:spPr>
        <p:txBody>
          <a:bodyPr/>
          <a:lstStyle/>
          <a:p>
            <a:pPr lvl="0"/>
            <a:r>
              <a:rPr lang="en-US" sz="2000" dirty="0"/>
              <a:t>In 2011-12, OUSD students diagnosed with asthma had higher rates of chronic absence: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04754963"/>
              </p:ext>
            </p:extLst>
          </p:nvPr>
        </p:nvGraphicFramePr>
        <p:xfrm>
          <a:off x="457202" y="3181864"/>
          <a:ext cx="8127240" cy="3154680"/>
        </p:xfrm>
        <a:graphic>
          <a:graphicData uri="http://schemas.openxmlformats.org/drawingml/2006/table">
            <a:tbl>
              <a:tblPr firstRow="1" firstCol="1" bandRow="1">
                <a:tableStyleId>{5C22544A-7EE6-4342-B048-85BDC9FD1C3A}</a:tableStyleId>
              </a:tblPr>
              <a:tblGrid>
                <a:gridCol w="2709080">
                  <a:extLst>
                    <a:ext uri="{9D8B030D-6E8A-4147-A177-3AD203B41FA5}">
                      <a16:colId xmlns:a16="http://schemas.microsoft.com/office/drawing/2014/main" val="20000"/>
                    </a:ext>
                  </a:extLst>
                </a:gridCol>
                <a:gridCol w="2709080">
                  <a:extLst>
                    <a:ext uri="{9D8B030D-6E8A-4147-A177-3AD203B41FA5}">
                      <a16:colId xmlns:a16="http://schemas.microsoft.com/office/drawing/2014/main" val="20001"/>
                    </a:ext>
                  </a:extLst>
                </a:gridCol>
                <a:gridCol w="2709080">
                  <a:extLst>
                    <a:ext uri="{9D8B030D-6E8A-4147-A177-3AD203B41FA5}">
                      <a16:colId xmlns:a16="http://schemas.microsoft.com/office/drawing/2014/main" val="20002"/>
                    </a:ext>
                  </a:extLst>
                </a:gridCol>
              </a:tblGrid>
              <a:tr h="1137012">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8580" marR="68580" marT="0" marB="0">
                    <a:solidFill>
                      <a:schemeClr val="accent3">
                        <a:lumMod val="75000"/>
                      </a:schemeClr>
                    </a:solidFill>
                  </a:tcPr>
                </a:tc>
                <a:tc>
                  <a:txBody>
                    <a:bodyPr/>
                    <a:lstStyle/>
                    <a:p>
                      <a:pPr marL="0" marR="0">
                        <a:lnSpc>
                          <a:spcPct val="115000"/>
                        </a:lnSpc>
                        <a:spcBef>
                          <a:spcPts val="0"/>
                        </a:spcBef>
                        <a:spcAft>
                          <a:spcPts val="0"/>
                        </a:spcAft>
                      </a:pPr>
                      <a:r>
                        <a:rPr lang="en-US" sz="2000" b="1" dirty="0">
                          <a:effectLst/>
                        </a:rPr>
                        <a:t>% Students Diagnosed with Asthma who were chronically absent</a:t>
                      </a:r>
                      <a:endParaRPr lang="en-US" sz="2000" b="1" dirty="0">
                        <a:effectLst/>
                        <a:latin typeface="Calibri"/>
                        <a:ea typeface="Calibri"/>
                        <a:cs typeface="Times New Roman"/>
                      </a:endParaRPr>
                    </a:p>
                  </a:txBody>
                  <a:tcPr marL="68580" marR="68580" marT="0" marB="0">
                    <a:solidFill>
                      <a:schemeClr val="accent3">
                        <a:lumMod val="75000"/>
                      </a:schemeClr>
                    </a:solidFill>
                  </a:tcPr>
                </a:tc>
                <a:tc>
                  <a:txBody>
                    <a:bodyPr/>
                    <a:lstStyle/>
                    <a:p>
                      <a:pPr marL="0" marR="0">
                        <a:lnSpc>
                          <a:spcPct val="115000"/>
                        </a:lnSpc>
                        <a:spcBef>
                          <a:spcPts val="0"/>
                        </a:spcBef>
                        <a:spcAft>
                          <a:spcPts val="0"/>
                        </a:spcAft>
                      </a:pPr>
                      <a:r>
                        <a:rPr lang="en-US" sz="2000" b="1" dirty="0">
                          <a:effectLst/>
                        </a:rPr>
                        <a:t>% Students not Diagnosed with Asthma who were chronically absent</a:t>
                      </a:r>
                      <a:endParaRPr lang="en-US" sz="2000" b="1" dirty="0">
                        <a:effectLst/>
                        <a:latin typeface="Calibri"/>
                        <a:ea typeface="Calibri"/>
                        <a:cs typeface="Times New Roman"/>
                      </a:endParaRPr>
                    </a:p>
                  </a:txBody>
                  <a:tcPr marL="68580" marR="68580" marT="0" marB="0">
                    <a:solidFill>
                      <a:schemeClr val="accent3">
                        <a:lumMod val="75000"/>
                      </a:schemeClr>
                    </a:solidFill>
                  </a:tcPr>
                </a:tc>
                <a:extLst>
                  <a:ext uri="{0D108BD9-81ED-4DB2-BD59-A6C34878D82A}">
                    <a16:rowId xmlns:a16="http://schemas.microsoft.com/office/drawing/2014/main" val="10000"/>
                  </a:ext>
                </a:extLst>
              </a:tr>
              <a:tr h="271553">
                <a:tc>
                  <a:txBody>
                    <a:bodyPr/>
                    <a:lstStyle/>
                    <a:p>
                      <a:pPr marL="0" marR="0">
                        <a:lnSpc>
                          <a:spcPct val="115000"/>
                        </a:lnSpc>
                        <a:spcBef>
                          <a:spcPts val="0"/>
                        </a:spcBef>
                        <a:spcAft>
                          <a:spcPts val="0"/>
                        </a:spcAft>
                      </a:pPr>
                      <a:r>
                        <a:rPr lang="en-US" sz="2000" dirty="0">
                          <a:effectLst/>
                          <a:latin typeface="Franklin Gothic Medium" panose="020B0603020102020204" pitchFamily="34" charset="0"/>
                        </a:rPr>
                        <a:t>Overall</a:t>
                      </a:r>
                      <a:endParaRPr lang="en-US" sz="2000" dirty="0">
                        <a:effectLst/>
                        <a:latin typeface="Franklin Gothic Medium" panose="020B0603020102020204" pitchFamily="34" charset="0"/>
                        <a:ea typeface="Calibri"/>
                        <a:cs typeface="Times New Roman"/>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2000" b="1" dirty="0">
                          <a:effectLst/>
                        </a:rPr>
                        <a:t>17%</a:t>
                      </a:r>
                      <a:endParaRPr lang="en-US"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11%</a:t>
                      </a:r>
                      <a:endParaRPr lang="en-US"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1553">
                <a:tc>
                  <a:txBody>
                    <a:bodyPr/>
                    <a:lstStyle/>
                    <a:p>
                      <a:pPr marL="0" marR="0">
                        <a:lnSpc>
                          <a:spcPct val="115000"/>
                        </a:lnSpc>
                        <a:spcBef>
                          <a:spcPts val="0"/>
                        </a:spcBef>
                        <a:spcAft>
                          <a:spcPts val="0"/>
                        </a:spcAft>
                      </a:pPr>
                      <a:r>
                        <a:rPr lang="en-US" sz="2000" dirty="0">
                          <a:effectLst/>
                          <a:latin typeface="Franklin Gothic Medium" panose="020B0603020102020204" pitchFamily="34" charset="0"/>
                        </a:rPr>
                        <a:t>African American</a:t>
                      </a:r>
                      <a:endParaRPr lang="en-US" sz="2000" dirty="0">
                        <a:effectLst/>
                        <a:latin typeface="Franklin Gothic Medium" panose="020B0603020102020204" pitchFamily="34" charset="0"/>
                        <a:ea typeface="Calibri"/>
                        <a:cs typeface="Times New Roman"/>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2000" b="1" dirty="0">
                          <a:effectLst/>
                        </a:rPr>
                        <a:t>23%</a:t>
                      </a:r>
                      <a:endParaRPr lang="en-US"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17%</a:t>
                      </a:r>
                      <a:endParaRPr lang="en-US"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1553">
                <a:tc>
                  <a:txBody>
                    <a:bodyPr/>
                    <a:lstStyle/>
                    <a:p>
                      <a:pPr marL="0" marR="0">
                        <a:lnSpc>
                          <a:spcPct val="115000"/>
                        </a:lnSpc>
                        <a:spcBef>
                          <a:spcPts val="0"/>
                        </a:spcBef>
                        <a:spcAft>
                          <a:spcPts val="0"/>
                        </a:spcAft>
                      </a:pPr>
                      <a:r>
                        <a:rPr lang="en-US" sz="2000" dirty="0">
                          <a:effectLst/>
                          <a:latin typeface="Franklin Gothic Medium" panose="020B0603020102020204" pitchFamily="34" charset="0"/>
                        </a:rPr>
                        <a:t>Latino</a:t>
                      </a:r>
                      <a:endParaRPr lang="en-US" sz="2000" dirty="0">
                        <a:effectLst/>
                        <a:latin typeface="Franklin Gothic Medium" panose="020B0603020102020204" pitchFamily="34" charset="0"/>
                        <a:ea typeface="Calibri"/>
                        <a:cs typeface="Times New Roman"/>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2000" b="1" dirty="0">
                          <a:effectLst/>
                        </a:rPr>
                        <a:t>12%</a:t>
                      </a:r>
                      <a:endParaRPr lang="en-US"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9%</a:t>
                      </a:r>
                      <a:endParaRPr lang="en-US"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1553">
                <a:tc>
                  <a:txBody>
                    <a:bodyPr/>
                    <a:lstStyle/>
                    <a:p>
                      <a:pPr marL="0" marR="0">
                        <a:lnSpc>
                          <a:spcPct val="115000"/>
                        </a:lnSpc>
                        <a:spcBef>
                          <a:spcPts val="0"/>
                        </a:spcBef>
                        <a:spcAft>
                          <a:spcPts val="0"/>
                        </a:spcAft>
                      </a:pPr>
                      <a:r>
                        <a:rPr lang="en-US" sz="2000" dirty="0">
                          <a:effectLst/>
                          <a:latin typeface="Franklin Gothic Medium" panose="020B0603020102020204" pitchFamily="34" charset="0"/>
                        </a:rPr>
                        <a:t>Pacific Islander</a:t>
                      </a:r>
                      <a:endParaRPr lang="en-US" sz="2000" dirty="0">
                        <a:effectLst/>
                        <a:latin typeface="Franklin Gothic Medium" panose="020B0603020102020204" pitchFamily="34" charset="0"/>
                        <a:ea typeface="Calibri"/>
                        <a:cs typeface="Times New Roman"/>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2000" b="1" dirty="0">
                          <a:effectLst/>
                        </a:rPr>
                        <a:t>47%</a:t>
                      </a:r>
                      <a:endParaRPr lang="en-US"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23%</a:t>
                      </a:r>
                      <a:endParaRPr lang="en-US"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1553">
                <a:tc>
                  <a:txBody>
                    <a:bodyPr/>
                    <a:lstStyle/>
                    <a:p>
                      <a:pPr marL="0" marR="0">
                        <a:lnSpc>
                          <a:spcPct val="115000"/>
                        </a:lnSpc>
                        <a:spcBef>
                          <a:spcPts val="0"/>
                        </a:spcBef>
                        <a:spcAft>
                          <a:spcPts val="0"/>
                        </a:spcAft>
                      </a:pPr>
                      <a:r>
                        <a:rPr lang="en-US" sz="2000" dirty="0">
                          <a:effectLst/>
                          <a:latin typeface="Franklin Gothic Medium" panose="020B0603020102020204" pitchFamily="34" charset="0"/>
                        </a:rPr>
                        <a:t>White</a:t>
                      </a:r>
                      <a:endParaRPr lang="en-US" sz="2000" dirty="0">
                        <a:effectLst/>
                        <a:latin typeface="Franklin Gothic Medium" panose="020B0603020102020204" pitchFamily="34" charset="0"/>
                        <a:ea typeface="Calibri"/>
                        <a:cs typeface="Times New Roman"/>
                      </a:endParaRPr>
                    </a:p>
                  </a:txBody>
                  <a:tcPr marL="68580" marR="68580" marT="0" marB="0">
                    <a:solidFill>
                      <a:schemeClr val="accent3">
                        <a:lumMod val="75000"/>
                      </a:schemeClr>
                    </a:solidFill>
                  </a:tcPr>
                </a:tc>
                <a:tc>
                  <a:txBody>
                    <a:bodyPr/>
                    <a:lstStyle/>
                    <a:p>
                      <a:pPr marL="0" marR="0" algn="ctr">
                        <a:lnSpc>
                          <a:spcPct val="115000"/>
                        </a:lnSpc>
                        <a:spcBef>
                          <a:spcPts val="0"/>
                        </a:spcBef>
                        <a:spcAft>
                          <a:spcPts val="0"/>
                        </a:spcAft>
                      </a:pPr>
                      <a:r>
                        <a:rPr lang="en-US" sz="2000" b="1" dirty="0">
                          <a:effectLst/>
                        </a:rPr>
                        <a:t>10%</a:t>
                      </a:r>
                      <a:endParaRPr lang="en-US"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4%</a:t>
                      </a:r>
                      <a:endParaRPr lang="en-US"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grpSp>
        <p:nvGrpSpPr>
          <p:cNvPr id="8" name="Shape 413"/>
          <p:cNvGrpSpPr/>
          <p:nvPr/>
        </p:nvGrpSpPr>
        <p:grpSpPr>
          <a:xfrm>
            <a:off x="395890" y="1208745"/>
            <a:ext cx="291276" cy="297380"/>
            <a:chOff x="3951850" y="2985350"/>
            <a:chExt cx="407950" cy="416500"/>
          </a:xfrm>
        </p:grpSpPr>
        <p:sp>
          <p:nvSpPr>
            <p:cNvPr id="9" name="Shape 41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41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41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41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06408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Health Interventions </a:t>
            </a:r>
          </a:p>
        </p:txBody>
      </p:sp>
      <p:sp>
        <p:nvSpPr>
          <p:cNvPr id="11" name="TextBox 10"/>
          <p:cNvSpPr txBox="1"/>
          <p:nvPr/>
        </p:nvSpPr>
        <p:spPr>
          <a:xfrm>
            <a:off x="988305" y="2282931"/>
            <a:ext cx="2655080" cy="2085186"/>
          </a:xfrm>
          <a:prstGeom prst="rect">
            <a:avLst/>
          </a:prstGeom>
          <a:solidFill>
            <a:srgbClr val="49A942">
              <a:lumMod val="40000"/>
              <a:lumOff val="60000"/>
            </a:srgbClr>
          </a:solidFill>
          <a:ln w="25400" cap="flat" cmpd="sng" algn="ctr">
            <a:solidFill>
              <a:srgbClr val="F0F1D9"/>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50" b="1"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Asthma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Asthma friendly schools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Environmental assessments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Asthma friendly homes</a:t>
            </a:r>
          </a:p>
        </p:txBody>
      </p:sp>
      <p:sp>
        <p:nvSpPr>
          <p:cNvPr id="12" name="TextBox 11"/>
          <p:cNvSpPr txBox="1"/>
          <p:nvPr/>
        </p:nvSpPr>
        <p:spPr>
          <a:xfrm>
            <a:off x="992854" y="4340295"/>
            <a:ext cx="2623134" cy="1800493"/>
          </a:xfrm>
          <a:prstGeom prst="rect">
            <a:avLst/>
          </a:prstGeom>
          <a:solidFill>
            <a:srgbClr val="49A942">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50" b="1"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Oral Health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Community –based oral health programs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School-based sealant programs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Mobile clinics</a:t>
            </a:r>
          </a:p>
        </p:txBody>
      </p:sp>
      <p:sp>
        <p:nvSpPr>
          <p:cNvPr id="13" name="TextBox 12"/>
          <p:cNvSpPr txBox="1"/>
          <p:nvPr/>
        </p:nvSpPr>
        <p:spPr>
          <a:xfrm>
            <a:off x="3629738" y="2285049"/>
            <a:ext cx="2598821" cy="2085186"/>
          </a:xfrm>
          <a:prstGeom prst="rect">
            <a:avLst/>
          </a:prstGeom>
          <a:solidFill>
            <a:srgbClr val="49A942">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50" b="1"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Nutrition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Community eligibility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Universal breakfast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Food backpack programs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Farm to school programs</a:t>
            </a:r>
          </a:p>
        </p:txBody>
      </p:sp>
      <p:sp>
        <p:nvSpPr>
          <p:cNvPr id="14" name="TextBox 13"/>
          <p:cNvSpPr txBox="1"/>
          <p:nvPr/>
        </p:nvSpPr>
        <p:spPr>
          <a:xfrm>
            <a:off x="6207929" y="4638867"/>
            <a:ext cx="2614659" cy="946413"/>
          </a:xfrm>
          <a:prstGeom prst="rect">
            <a:avLst/>
          </a:prstGeom>
          <a:solidFill>
            <a:srgbClr val="49A942">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50" b="1"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Vision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School-based vision screening programs</a:t>
            </a:r>
          </a:p>
        </p:txBody>
      </p:sp>
      <p:sp>
        <p:nvSpPr>
          <p:cNvPr id="15" name="TextBox 14"/>
          <p:cNvSpPr txBox="1"/>
          <p:nvPr/>
        </p:nvSpPr>
        <p:spPr>
          <a:xfrm>
            <a:off x="6207929" y="2278148"/>
            <a:ext cx="2587362" cy="2369880"/>
          </a:xfrm>
          <a:prstGeom prst="rect">
            <a:avLst/>
          </a:prstGeom>
          <a:solidFill>
            <a:srgbClr val="49A942">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50" b="1"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Mental Health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School-based mental health programs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Universal interventions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Screening, Brief Intervention and Referral to Treatment </a:t>
            </a:r>
          </a:p>
        </p:txBody>
      </p:sp>
      <p:sp>
        <p:nvSpPr>
          <p:cNvPr id="16" name="TextBox 15"/>
          <p:cNvSpPr txBox="1"/>
          <p:nvPr/>
        </p:nvSpPr>
        <p:spPr>
          <a:xfrm>
            <a:off x="3608806" y="4340295"/>
            <a:ext cx="2612771" cy="2369880"/>
          </a:xfrm>
          <a:prstGeom prst="rect">
            <a:avLst/>
          </a:prstGeom>
          <a:solidFill>
            <a:srgbClr val="49A942">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50" b="1" i="0" u="none" strike="noStrike" kern="0" cap="none" spc="0" normalizeH="0" baseline="0" noProof="0" dirty="0">
              <a:ln>
                <a:noFill/>
              </a:ln>
              <a:solidFill>
                <a:srgbClr val="595959"/>
              </a:solidFill>
              <a:effectLst/>
              <a:uLnTx/>
              <a:uFillTx/>
              <a:latin typeface="Gill Sans MT" panose="020B0502020104020203"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50" b="1"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Bullying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Safe Routes to Schools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Bullying education programs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rPr>
              <a:t>Support groups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50" b="0" i="0" u="none" strike="noStrike" kern="0" cap="none" spc="0" normalizeH="0" baseline="0" noProof="0" dirty="0">
              <a:ln>
                <a:noFill/>
              </a:ln>
              <a:solidFill>
                <a:srgbClr val="595959"/>
              </a:solidFill>
              <a:effectLst/>
              <a:uLnTx/>
              <a:uFillTx/>
              <a:latin typeface="Gill Sans MT" panose="020B0502020104020203" pitchFamily="34" charset="0"/>
              <a:ea typeface="+mn-ea"/>
              <a:cs typeface="+mn-cs"/>
            </a:endParaRPr>
          </a:p>
        </p:txBody>
      </p:sp>
      <p:grpSp>
        <p:nvGrpSpPr>
          <p:cNvPr id="17" name="Shape 633"/>
          <p:cNvGrpSpPr/>
          <p:nvPr/>
        </p:nvGrpSpPr>
        <p:grpSpPr>
          <a:xfrm>
            <a:off x="461748" y="1157637"/>
            <a:ext cx="265346" cy="455522"/>
            <a:chOff x="1988225" y="4286525"/>
            <a:chExt cx="305075" cy="493200"/>
          </a:xfrm>
        </p:grpSpPr>
        <p:sp>
          <p:nvSpPr>
            <p:cNvPr id="18" name="Shape 634"/>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35"/>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636"/>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637"/>
            <p:cNvSpPr/>
            <p:nvPr/>
          </p:nvSpPr>
          <p:spPr>
            <a:xfrm>
              <a:off x="2161750" y="4522750"/>
              <a:ext cx="25" cy="256975"/>
            </a:xfrm>
            <a:custGeom>
              <a:avLst/>
              <a:gdLst/>
              <a:ahLst/>
              <a:cxnLst/>
              <a:rect l="0" t="0" r="0" b="0"/>
              <a:pathLst>
                <a:path w="1" h="10279" fill="none" extrusionOk="0">
                  <a:moveTo>
                    <a:pt x="1" y="10279"/>
                  </a:move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638"/>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639"/>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640"/>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7138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Invest in Prevention and Early Intervention </a:t>
            </a:r>
          </a:p>
        </p:txBody>
      </p:sp>
      <p:grpSp>
        <p:nvGrpSpPr>
          <p:cNvPr id="25603" name="Shape 418"/>
          <p:cNvGrpSpPr>
            <a:grpSpLocks/>
          </p:cNvGrpSpPr>
          <p:nvPr/>
        </p:nvGrpSpPr>
        <p:grpSpPr bwMode="auto">
          <a:xfrm>
            <a:off x="304800" y="1128820"/>
            <a:ext cx="492760" cy="492760"/>
            <a:chOff x="568950" y="3686775"/>
            <a:chExt cx="472500" cy="362900"/>
          </a:xfrm>
        </p:grpSpPr>
        <p:sp>
          <p:nvSpPr>
            <p:cNvPr id="25604" name="Shape 419"/>
            <p:cNvSpPr>
              <a:spLocks/>
            </p:cNvSpPr>
            <p:nvPr/>
          </p:nvSpPr>
          <p:spPr bwMode="auto">
            <a:xfrm>
              <a:off x="568950" y="3686775"/>
              <a:ext cx="472500" cy="362900"/>
            </a:xfrm>
            <a:custGeom>
              <a:avLst/>
              <a:gdLst>
                <a:gd name="T0" fmla="*/ 18705 w 18900"/>
                <a:gd name="T1" fmla="*/ 8111 h 14516"/>
                <a:gd name="T2" fmla="*/ 18072 w 18900"/>
                <a:gd name="T3" fmla="*/ 8232 h 14516"/>
                <a:gd name="T4" fmla="*/ 17487 w 18900"/>
                <a:gd name="T5" fmla="*/ 8013 h 14516"/>
                <a:gd name="T6" fmla="*/ 17243 w 18900"/>
                <a:gd name="T7" fmla="*/ 7745 h 14516"/>
                <a:gd name="T8" fmla="*/ 17195 w 18900"/>
                <a:gd name="T9" fmla="*/ 7234 h 14516"/>
                <a:gd name="T10" fmla="*/ 17487 w 18900"/>
                <a:gd name="T11" fmla="*/ 6844 h 14516"/>
                <a:gd name="T12" fmla="*/ 17755 w 18900"/>
                <a:gd name="T13" fmla="*/ 6771 h 14516"/>
                <a:gd name="T14" fmla="*/ 17974 w 18900"/>
                <a:gd name="T15" fmla="*/ 6820 h 14516"/>
                <a:gd name="T16" fmla="*/ 18096 w 18900"/>
                <a:gd name="T17" fmla="*/ 7063 h 14516"/>
                <a:gd name="T18" fmla="*/ 17950 w 18900"/>
                <a:gd name="T19" fmla="*/ 7477 h 14516"/>
                <a:gd name="T20" fmla="*/ 17633 w 18900"/>
                <a:gd name="T21" fmla="*/ 7697 h 14516"/>
                <a:gd name="T22" fmla="*/ 17000 w 18900"/>
                <a:gd name="T23" fmla="*/ 7794 h 14516"/>
                <a:gd name="T24" fmla="*/ 16781 w 18900"/>
                <a:gd name="T25" fmla="*/ 7770 h 14516"/>
                <a:gd name="T26" fmla="*/ 16586 w 18900"/>
                <a:gd name="T27" fmla="*/ 7648 h 14516"/>
                <a:gd name="T28" fmla="*/ 16537 w 18900"/>
                <a:gd name="T29" fmla="*/ 7331 h 14516"/>
                <a:gd name="T30" fmla="*/ 16440 w 18900"/>
                <a:gd name="T31" fmla="*/ 6381 h 14516"/>
                <a:gd name="T32" fmla="*/ 16172 w 18900"/>
                <a:gd name="T33" fmla="*/ 5456 h 14516"/>
                <a:gd name="T34" fmla="*/ 15758 w 18900"/>
                <a:gd name="T35" fmla="*/ 4604 h 14516"/>
                <a:gd name="T36" fmla="*/ 15198 w 18900"/>
                <a:gd name="T37" fmla="*/ 3800 h 14516"/>
                <a:gd name="T38" fmla="*/ 14516 w 18900"/>
                <a:gd name="T39" fmla="*/ 3094 h 14516"/>
                <a:gd name="T40" fmla="*/ 13712 w 18900"/>
                <a:gd name="T41" fmla="*/ 2460 h 14516"/>
                <a:gd name="T42" fmla="*/ 12811 w 18900"/>
                <a:gd name="T43" fmla="*/ 1924 h 14516"/>
                <a:gd name="T44" fmla="*/ 11837 w 18900"/>
                <a:gd name="T45" fmla="*/ 1510 h 14516"/>
                <a:gd name="T46" fmla="*/ 10765 w 18900"/>
                <a:gd name="T47" fmla="*/ 1218 h 14516"/>
                <a:gd name="T48" fmla="*/ 9645 w 18900"/>
                <a:gd name="T49" fmla="*/ 1048 h 14516"/>
                <a:gd name="T50" fmla="*/ 8865 w 18900"/>
                <a:gd name="T51" fmla="*/ 1023 h 14516"/>
                <a:gd name="T52" fmla="*/ 7258 w 18900"/>
                <a:gd name="T53" fmla="*/ 1145 h 14516"/>
                <a:gd name="T54" fmla="*/ 6600 w 18900"/>
                <a:gd name="T55" fmla="*/ 1048 h 14516"/>
                <a:gd name="T56" fmla="*/ 6138 w 18900"/>
                <a:gd name="T57" fmla="*/ 561 h 14516"/>
                <a:gd name="T58" fmla="*/ 5504 w 18900"/>
                <a:gd name="T59" fmla="*/ 195 h 14516"/>
                <a:gd name="T60" fmla="*/ 4822 w 18900"/>
                <a:gd name="T61" fmla="*/ 0 h 14516"/>
                <a:gd name="T62" fmla="*/ 4628 w 18900"/>
                <a:gd name="T63" fmla="*/ 390 h 14516"/>
                <a:gd name="T64" fmla="*/ 4384 w 18900"/>
                <a:gd name="T65" fmla="*/ 1389 h 14516"/>
                <a:gd name="T66" fmla="*/ 4408 w 18900"/>
                <a:gd name="T67" fmla="*/ 2217 h 14516"/>
                <a:gd name="T68" fmla="*/ 3678 w 18900"/>
                <a:gd name="T69" fmla="*/ 2728 h 14516"/>
                <a:gd name="T70" fmla="*/ 2411 w 18900"/>
                <a:gd name="T71" fmla="*/ 4116 h 14516"/>
                <a:gd name="T72" fmla="*/ 1705 w 18900"/>
                <a:gd name="T73" fmla="*/ 5237 h 14516"/>
                <a:gd name="T74" fmla="*/ 560 w 18900"/>
                <a:gd name="T75" fmla="*/ 5797 h 14516"/>
                <a:gd name="T76" fmla="*/ 341 w 18900"/>
                <a:gd name="T77" fmla="*/ 5846 h 14516"/>
                <a:gd name="T78" fmla="*/ 98 w 18900"/>
                <a:gd name="T79" fmla="*/ 6040 h 14516"/>
                <a:gd name="T80" fmla="*/ 0 w 18900"/>
                <a:gd name="T81" fmla="*/ 6357 h 14516"/>
                <a:gd name="T82" fmla="*/ 25 w 18900"/>
                <a:gd name="T83" fmla="*/ 8720 h 14516"/>
                <a:gd name="T84" fmla="*/ 171 w 18900"/>
                <a:gd name="T85" fmla="*/ 8987 h 14516"/>
                <a:gd name="T86" fmla="*/ 463 w 18900"/>
                <a:gd name="T87" fmla="*/ 9158 h 14516"/>
                <a:gd name="T88" fmla="*/ 1510 w 18900"/>
                <a:gd name="T89" fmla="*/ 9158 h 14516"/>
                <a:gd name="T90" fmla="*/ 1924 w 18900"/>
                <a:gd name="T91" fmla="*/ 9986 h 14516"/>
                <a:gd name="T92" fmla="*/ 2972 w 18900"/>
                <a:gd name="T93" fmla="*/ 11131 h 14516"/>
                <a:gd name="T94" fmla="*/ 4408 w 18900"/>
                <a:gd name="T95" fmla="*/ 12032 h 14516"/>
                <a:gd name="T96" fmla="*/ 6308 w 18900"/>
                <a:gd name="T97" fmla="*/ 12860 h 14516"/>
                <a:gd name="T98" fmla="*/ 7550 w 18900"/>
                <a:gd name="T99" fmla="*/ 13128 h 14516"/>
                <a:gd name="T100" fmla="*/ 8865 w 18900"/>
                <a:gd name="T101" fmla="*/ 13225 h 14516"/>
                <a:gd name="T102" fmla="*/ 10814 w 18900"/>
                <a:gd name="T103" fmla="*/ 13030 h 14516"/>
                <a:gd name="T104" fmla="*/ 13347 w 18900"/>
                <a:gd name="T105" fmla="*/ 14516 h 14516"/>
                <a:gd name="T106" fmla="*/ 13688 w 18900"/>
                <a:gd name="T107" fmla="*/ 11886 h 14516"/>
                <a:gd name="T108" fmla="*/ 14589 w 18900"/>
                <a:gd name="T109" fmla="*/ 11350 h 14516"/>
                <a:gd name="T110" fmla="*/ 15344 w 18900"/>
                <a:gd name="T111" fmla="*/ 10668 h 14516"/>
                <a:gd name="T112" fmla="*/ 15904 w 18900"/>
                <a:gd name="T113" fmla="*/ 9864 h 14516"/>
                <a:gd name="T114" fmla="*/ 16318 w 18900"/>
                <a:gd name="T115" fmla="*/ 8939 h 14516"/>
                <a:gd name="T116" fmla="*/ 16513 w 18900"/>
                <a:gd name="T117" fmla="*/ 7916 h 14516"/>
                <a:gd name="T118" fmla="*/ 0 w 18900"/>
                <a:gd name="T119" fmla="*/ 0 h 14516"/>
                <a:gd name="T120" fmla="*/ 18900 w 18900"/>
                <a:gd name="T121" fmla="*/ 14516 h 1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633" y="7697"/>
                  </a:lnTo>
                  <a:lnTo>
                    <a:pt x="17438" y="7770"/>
                  </a:lnTo>
                  <a:lnTo>
                    <a:pt x="17219" y="7794"/>
                  </a:lnTo>
                  <a:lnTo>
                    <a:pt x="17000" y="7794"/>
                  </a:lnTo>
                  <a:lnTo>
                    <a:pt x="16878" y="7794"/>
                  </a:lnTo>
                  <a:lnTo>
                    <a:pt x="16781" y="7770"/>
                  </a:lnTo>
                  <a:lnTo>
                    <a:pt x="16708" y="7745"/>
                  </a:lnTo>
                  <a:lnTo>
                    <a:pt x="16635" y="7697"/>
                  </a:lnTo>
                  <a:lnTo>
                    <a:pt x="16586" y="7648"/>
                  </a:lnTo>
                  <a:lnTo>
                    <a:pt x="16562" y="7550"/>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330" y="1023"/>
                  </a:lnTo>
                  <a:lnTo>
                    <a:pt x="7794" y="1072"/>
                  </a:lnTo>
                  <a:lnTo>
                    <a:pt x="7258" y="1145"/>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725" y="195"/>
                  </a:lnTo>
                  <a:lnTo>
                    <a:pt x="4628" y="390"/>
                  </a:lnTo>
                  <a:lnTo>
                    <a:pt x="4530" y="682"/>
                  </a:lnTo>
                  <a:lnTo>
                    <a:pt x="4433" y="999"/>
                  </a:lnTo>
                  <a:lnTo>
                    <a:pt x="4384" y="1389"/>
                  </a:lnTo>
                  <a:lnTo>
                    <a:pt x="4360" y="1778"/>
                  </a:lnTo>
                  <a:lnTo>
                    <a:pt x="4360" y="1998"/>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917" y="13030"/>
                  </a:lnTo>
                  <a:lnTo>
                    <a:pt x="7550" y="13128"/>
                  </a:lnTo>
                  <a:lnTo>
                    <a:pt x="8208" y="13201"/>
                  </a:lnTo>
                  <a:lnTo>
                    <a:pt x="8865" y="13225"/>
                  </a:lnTo>
                  <a:lnTo>
                    <a:pt x="9523" y="13201"/>
                  </a:lnTo>
                  <a:lnTo>
                    <a:pt x="10181" y="13128"/>
                  </a:lnTo>
                  <a:lnTo>
                    <a:pt x="10814" y="13030"/>
                  </a:lnTo>
                  <a:lnTo>
                    <a:pt x="11423" y="12860"/>
                  </a:lnTo>
                  <a:lnTo>
                    <a:pt x="12592" y="14516"/>
                  </a:lnTo>
                  <a:lnTo>
                    <a:pt x="13347" y="14516"/>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59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605" name="Shape 420"/>
            <p:cNvSpPr>
              <a:spLocks/>
            </p:cNvSpPr>
            <p:nvPr/>
          </p:nvSpPr>
          <p:spPr bwMode="auto">
            <a:xfrm>
              <a:off x="645650" y="3820725"/>
              <a:ext cx="34125" cy="34125"/>
            </a:xfrm>
            <a:custGeom>
              <a:avLst/>
              <a:gdLst>
                <a:gd name="T0" fmla="*/ 683 w 1365"/>
                <a:gd name="T1" fmla="*/ 1364 h 1365"/>
                <a:gd name="T2" fmla="*/ 683 w 1365"/>
                <a:gd name="T3" fmla="*/ 1364 h 1365"/>
                <a:gd name="T4" fmla="*/ 537 w 1365"/>
                <a:gd name="T5" fmla="*/ 1340 h 1365"/>
                <a:gd name="T6" fmla="*/ 415 w 1365"/>
                <a:gd name="T7" fmla="*/ 1316 h 1365"/>
                <a:gd name="T8" fmla="*/ 293 w 1365"/>
                <a:gd name="T9" fmla="*/ 1243 h 1365"/>
                <a:gd name="T10" fmla="*/ 196 w 1365"/>
                <a:gd name="T11" fmla="*/ 1170 h 1365"/>
                <a:gd name="T12" fmla="*/ 123 w 1365"/>
                <a:gd name="T13" fmla="*/ 1072 h 1365"/>
                <a:gd name="T14" fmla="*/ 50 w 1365"/>
                <a:gd name="T15" fmla="*/ 950 h 1365"/>
                <a:gd name="T16" fmla="*/ 25 w 1365"/>
                <a:gd name="T17" fmla="*/ 829 h 1365"/>
                <a:gd name="T18" fmla="*/ 1 w 1365"/>
                <a:gd name="T19" fmla="*/ 682 h 1365"/>
                <a:gd name="T20" fmla="*/ 1 w 1365"/>
                <a:gd name="T21" fmla="*/ 682 h 1365"/>
                <a:gd name="T22" fmla="*/ 25 w 1365"/>
                <a:gd name="T23" fmla="*/ 536 h 1365"/>
                <a:gd name="T24" fmla="*/ 50 w 1365"/>
                <a:gd name="T25" fmla="*/ 415 h 1365"/>
                <a:gd name="T26" fmla="*/ 123 w 1365"/>
                <a:gd name="T27" fmla="*/ 317 h 1365"/>
                <a:gd name="T28" fmla="*/ 196 w 1365"/>
                <a:gd name="T29" fmla="*/ 195 h 1365"/>
                <a:gd name="T30" fmla="*/ 293 w 1365"/>
                <a:gd name="T31" fmla="*/ 122 h 1365"/>
                <a:gd name="T32" fmla="*/ 415 w 1365"/>
                <a:gd name="T33" fmla="*/ 74 h 1365"/>
                <a:gd name="T34" fmla="*/ 537 w 1365"/>
                <a:gd name="T35" fmla="*/ 25 h 1365"/>
                <a:gd name="T36" fmla="*/ 683 w 1365"/>
                <a:gd name="T37" fmla="*/ 1 h 1365"/>
                <a:gd name="T38" fmla="*/ 683 w 1365"/>
                <a:gd name="T39" fmla="*/ 1 h 1365"/>
                <a:gd name="T40" fmla="*/ 805 w 1365"/>
                <a:gd name="T41" fmla="*/ 25 h 1365"/>
                <a:gd name="T42" fmla="*/ 951 w 1365"/>
                <a:gd name="T43" fmla="*/ 74 h 1365"/>
                <a:gd name="T44" fmla="*/ 1048 w 1365"/>
                <a:gd name="T45" fmla="*/ 122 h 1365"/>
                <a:gd name="T46" fmla="*/ 1170 w 1365"/>
                <a:gd name="T47" fmla="*/ 195 h 1365"/>
                <a:gd name="T48" fmla="*/ 1243 w 1365"/>
                <a:gd name="T49" fmla="*/ 317 h 1365"/>
                <a:gd name="T50" fmla="*/ 1292 w 1365"/>
                <a:gd name="T51" fmla="*/ 415 h 1365"/>
                <a:gd name="T52" fmla="*/ 1340 w 1365"/>
                <a:gd name="T53" fmla="*/ 536 h 1365"/>
                <a:gd name="T54" fmla="*/ 1365 w 1365"/>
                <a:gd name="T55" fmla="*/ 682 h 1365"/>
                <a:gd name="T56" fmla="*/ 1365 w 1365"/>
                <a:gd name="T57" fmla="*/ 682 h 1365"/>
                <a:gd name="T58" fmla="*/ 1340 w 1365"/>
                <a:gd name="T59" fmla="*/ 829 h 1365"/>
                <a:gd name="T60" fmla="*/ 1292 w 1365"/>
                <a:gd name="T61" fmla="*/ 950 h 1365"/>
                <a:gd name="T62" fmla="*/ 1243 w 1365"/>
                <a:gd name="T63" fmla="*/ 1072 h 1365"/>
                <a:gd name="T64" fmla="*/ 1170 w 1365"/>
                <a:gd name="T65" fmla="*/ 1170 h 1365"/>
                <a:gd name="T66" fmla="*/ 1048 w 1365"/>
                <a:gd name="T67" fmla="*/ 1243 h 1365"/>
                <a:gd name="T68" fmla="*/ 951 w 1365"/>
                <a:gd name="T69" fmla="*/ 1316 h 1365"/>
                <a:gd name="T70" fmla="*/ 805 w 1365"/>
                <a:gd name="T71" fmla="*/ 1340 h 1365"/>
                <a:gd name="T72" fmla="*/ 683 w 1365"/>
                <a:gd name="T73" fmla="*/ 1364 h 1365"/>
                <a:gd name="T74" fmla="*/ 683 w 1365"/>
                <a:gd name="T75" fmla="*/ 1364 h 1365"/>
                <a:gd name="T76" fmla="*/ 0 w 1365"/>
                <a:gd name="T77" fmla="*/ 0 h 1365"/>
                <a:gd name="T78" fmla="*/ 1365 w 1365"/>
                <a:gd name="T79"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25" y="536"/>
                  </a:lnTo>
                  <a:lnTo>
                    <a:pt x="50" y="415"/>
                  </a:lnTo>
                  <a:lnTo>
                    <a:pt x="123" y="317"/>
                  </a:lnTo>
                  <a:lnTo>
                    <a:pt x="196" y="195"/>
                  </a:lnTo>
                  <a:lnTo>
                    <a:pt x="293" y="122"/>
                  </a:lnTo>
                  <a:lnTo>
                    <a:pt x="415" y="74"/>
                  </a:lnTo>
                  <a:lnTo>
                    <a:pt x="537" y="25"/>
                  </a:lnTo>
                  <a:lnTo>
                    <a:pt x="683" y="1"/>
                  </a:lnTo>
                  <a:lnTo>
                    <a:pt x="805" y="25"/>
                  </a:lnTo>
                  <a:lnTo>
                    <a:pt x="951" y="74"/>
                  </a:lnTo>
                  <a:lnTo>
                    <a:pt x="1048" y="122"/>
                  </a:lnTo>
                  <a:lnTo>
                    <a:pt x="1170" y="195"/>
                  </a:lnTo>
                  <a:lnTo>
                    <a:pt x="1243" y="317"/>
                  </a:lnTo>
                  <a:lnTo>
                    <a:pt x="1292" y="415"/>
                  </a:lnTo>
                  <a:lnTo>
                    <a:pt x="1340" y="536"/>
                  </a:lnTo>
                  <a:lnTo>
                    <a:pt x="1365" y="682"/>
                  </a:lnTo>
                  <a:lnTo>
                    <a:pt x="1340" y="829"/>
                  </a:lnTo>
                  <a:lnTo>
                    <a:pt x="1292" y="950"/>
                  </a:lnTo>
                  <a:lnTo>
                    <a:pt x="1243" y="1072"/>
                  </a:lnTo>
                  <a:lnTo>
                    <a:pt x="1170" y="1170"/>
                  </a:lnTo>
                  <a:lnTo>
                    <a:pt x="1048" y="1243"/>
                  </a:lnTo>
                  <a:lnTo>
                    <a:pt x="951" y="1316"/>
                  </a:lnTo>
                  <a:lnTo>
                    <a:pt x="805" y="1340"/>
                  </a:lnTo>
                  <a:lnTo>
                    <a:pt x="683" y="136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606" name="Shape 421"/>
            <p:cNvSpPr>
              <a:spLocks/>
            </p:cNvSpPr>
            <p:nvPr/>
          </p:nvSpPr>
          <p:spPr bwMode="auto">
            <a:xfrm>
              <a:off x="747950" y="3753750"/>
              <a:ext cx="85275" cy="12200"/>
            </a:xfrm>
            <a:custGeom>
              <a:avLst/>
              <a:gdLst>
                <a:gd name="T0" fmla="*/ 3410 w 3411"/>
                <a:gd name="T1" fmla="*/ 488 h 488"/>
                <a:gd name="T2" fmla="*/ 3410 w 3411"/>
                <a:gd name="T3" fmla="*/ 488 h 488"/>
                <a:gd name="T4" fmla="*/ 3215 w 3411"/>
                <a:gd name="T5" fmla="*/ 366 h 488"/>
                <a:gd name="T6" fmla="*/ 3021 w 3411"/>
                <a:gd name="T7" fmla="*/ 268 h 488"/>
                <a:gd name="T8" fmla="*/ 2826 w 3411"/>
                <a:gd name="T9" fmla="*/ 195 h 488"/>
                <a:gd name="T10" fmla="*/ 2607 w 3411"/>
                <a:gd name="T11" fmla="*/ 122 h 488"/>
                <a:gd name="T12" fmla="*/ 2387 w 3411"/>
                <a:gd name="T13" fmla="*/ 74 h 488"/>
                <a:gd name="T14" fmla="*/ 2168 w 3411"/>
                <a:gd name="T15" fmla="*/ 25 h 488"/>
                <a:gd name="T16" fmla="*/ 1925 w 3411"/>
                <a:gd name="T17" fmla="*/ 0 h 488"/>
                <a:gd name="T18" fmla="*/ 1705 w 3411"/>
                <a:gd name="T19" fmla="*/ 0 h 488"/>
                <a:gd name="T20" fmla="*/ 1462 w 3411"/>
                <a:gd name="T21" fmla="*/ 0 h 488"/>
                <a:gd name="T22" fmla="*/ 1243 w 3411"/>
                <a:gd name="T23" fmla="*/ 25 h 488"/>
                <a:gd name="T24" fmla="*/ 1023 w 3411"/>
                <a:gd name="T25" fmla="*/ 74 h 488"/>
                <a:gd name="T26" fmla="*/ 804 w 3411"/>
                <a:gd name="T27" fmla="*/ 122 h 488"/>
                <a:gd name="T28" fmla="*/ 585 w 3411"/>
                <a:gd name="T29" fmla="*/ 195 h 488"/>
                <a:gd name="T30" fmla="*/ 366 w 3411"/>
                <a:gd name="T31" fmla="*/ 268 h 488"/>
                <a:gd name="T32" fmla="*/ 171 w 3411"/>
                <a:gd name="T33" fmla="*/ 366 h 488"/>
                <a:gd name="T34" fmla="*/ 1 w 3411"/>
                <a:gd name="T35" fmla="*/ 488 h 488"/>
                <a:gd name="T36" fmla="*/ 0 w 3411"/>
                <a:gd name="T37" fmla="*/ 0 h 488"/>
                <a:gd name="T38" fmla="*/ 3411 w 3411"/>
                <a:gd name="T3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2" name="Picture 1" descr="pyramid graphic4.7.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77" y="2441424"/>
            <a:ext cx="8337243" cy="41278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Creating a positive, engaging school climate that supports attendance</a:t>
            </a:r>
          </a:p>
        </p:txBody>
      </p:sp>
      <p:sp>
        <p:nvSpPr>
          <p:cNvPr id="3" name="Text Placeholder 2"/>
          <p:cNvSpPr>
            <a:spLocks noGrp="1"/>
          </p:cNvSpPr>
          <p:nvPr>
            <p:ph type="body" idx="1"/>
          </p:nvPr>
        </p:nvSpPr>
        <p:spPr>
          <a:xfrm>
            <a:off x="493889" y="2327221"/>
            <a:ext cx="8198555" cy="4211599"/>
          </a:xfrm>
        </p:spPr>
        <p:txBody>
          <a:bodyPr/>
          <a:lstStyle/>
          <a:p>
            <a:pPr marL="0" indent="0"/>
            <a:r>
              <a:rPr lang="en-US" sz="2400" b="1" dirty="0">
                <a:solidFill>
                  <a:schemeClr val="accent3"/>
                </a:solidFill>
              </a:rPr>
              <a:t>Attendance is higher when schools:</a:t>
            </a:r>
            <a:br>
              <a:rPr lang="en-US" sz="2400" b="1" dirty="0">
                <a:solidFill>
                  <a:schemeClr val="accent3"/>
                </a:solidFill>
              </a:rPr>
            </a:br>
            <a:r>
              <a:rPr lang="en-US" sz="2400" b="1" dirty="0">
                <a:solidFill>
                  <a:schemeClr val="accent3"/>
                </a:solidFill>
              </a:rPr>
              <a:t> </a:t>
            </a:r>
          </a:p>
          <a:p>
            <a:pPr>
              <a:buFont typeface="Wingdings" charset="2"/>
              <a:buChar char="ü"/>
            </a:pPr>
            <a:r>
              <a:rPr lang="en-US" sz="2400" dirty="0">
                <a:solidFill>
                  <a:schemeClr val="accent5"/>
                </a:solidFill>
              </a:rPr>
              <a:t>Promote a sense of belonging and connection including noticing when students show up</a:t>
            </a:r>
          </a:p>
          <a:p>
            <a:pPr>
              <a:buFont typeface="Wingdings" charset="2"/>
              <a:buChar char="ü"/>
            </a:pPr>
            <a:r>
              <a:rPr lang="en-US" sz="2400" dirty="0">
                <a:solidFill>
                  <a:schemeClr val="accent5"/>
                </a:solidFill>
              </a:rPr>
              <a:t>Make learning engaging so students don’t want to miss class Engage in restorative practice not punishment </a:t>
            </a:r>
          </a:p>
          <a:p>
            <a:pPr>
              <a:buFont typeface="Wingdings" charset="2"/>
              <a:buChar char="ü"/>
            </a:pPr>
            <a:r>
              <a:rPr lang="en-US" sz="2400" dirty="0">
                <a:solidFill>
                  <a:schemeClr val="accent5"/>
                </a:solidFill>
              </a:rPr>
              <a:t>Meet the basic needs of our most economically challenged families so all have the opportunity to get to school</a:t>
            </a:r>
          </a:p>
          <a:p>
            <a:pPr>
              <a:buFont typeface="Wingdings" charset="2"/>
              <a:buChar char="ü"/>
            </a:pPr>
            <a:r>
              <a:rPr lang="en-US" sz="2400" dirty="0">
                <a:solidFill>
                  <a:schemeClr val="accent5"/>
                </a:solidFill>
              </a:rPr>
              <a:t>Build awareness about how absences can easily add              up to too much time lost in the classroom</a:t>
            </a:r>
          </a:p>
          <a:p>
            <a:pPr>
              <a:buFont typeface="Wingdings" charset="2"/>
              <a:buChar char="ü"/>
            </a:pPr>
            <a:endParaRPr lang="en-US" sz="2400" dirty="0">
              <a:solidFill>
                <a:schemeClr val="accent5"/>
              </a:solidFill>
            </a:endParaRPr>
          </a:p>
        </p:txBody>
      </p:sp>
      <p:grpSp>
        <p:nvGrpSpPr>
          <p:cNvPr id="7" name="Shape 392"/>
          <p:cNvGrpSpPr/>
          <p:nvPr/>
        </p:nvGrpSpPr>
        <p:grpSpPr>
          <a:xfrm>
            <a:off x="493889" y="1299769"/>
            <a:ext cx="293900" cy="276514"/>
            <a:chOff x="5972700" y="2330200"/>
            <a:chExt cx="411625" cy="387275"/>
          </a:xfrm>
        </p:grpSpPr>
        <p:sp>
          <p:nvSpPr>
            <p:cNvPr id="8" name="Shape 39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9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20386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Parents underestimate the number of year-end absences</a:t>
            </a:r>
          </a:p>
        </p:txBody>
      </p:sp>
      <p:sp>
        <p:nvSpPr>
          <p:cNvPr id="8" name="TextBox 7"/>
          <p:cNvSpPr txBox="1"/>
          <p:nvPr/>
        </p:nvSpPr>
        <p:spPr>
          <a:xfrm>
            <a:off x="508059" y="2353733"/>
            <a:ext cx="4258733" cy="3939540"/>
          </a:xfrm>
          <a:prstGeom prst="rect">
            <a:avLst/>
          </a:prstGeom>
          <a:noFill/>
        </p:spPr>
        <p:txBody>
          <a:bodyPr wrap="square" rtlCol="0">
            <a:spAutoFit/>
          </a:bodyPr>
          <a:lstStyle/>
          <a:p>
            <a:r>
              <a:rPr lang="en-US" sz="1800" kern="0" dirty="0">
                <a:solidFill>
                  <a:schemeClr val="accent1"/>
                </a:solidFill>
                <a:latin typeface="Gill Sans MT"/>
                <a:cs typeface="Gill Sans MT"/>
              </a:rPr>
              <a:t>Ad Council research commissioned by AG Harris asked parents with students with a history of absence about his their children’s absences in two ways:</a:t>
            </a:r>
          </a:p>
          <a:p>
            <a:endParaRPr lang="en-US" sz="1800" b="1" kern="0" dirty="0">
              <a:solidFill>
                <a:schemeClr val="accent1"/>
              </a:solidFill>
              <a:latin typeface="Gill Sans MT"/>
              <a:cs typeface="Gill Sans MT"/>
            </a:endParaRPr>
          </a:p>
          <a:p>
            <a:pPr marL="342900" indent="-342900">
              <a:buFontTx/>
              <a:buAutoNum type="arabicPeriod"/>
            </a:pPr>
            <a:r>
              <a:rPr lang="en-US" sz="1800" kern="0" dirty="0">
                <a:solidFill>
                  <a:schemeClr val="accent1"/>
                </a:solidFill>
                <a:latin typeface="Gill Sans MT"/>
                <a:cs typeface="Gill Sans MT"/>
              </a:rPr>
              <a:t>Was your child absent an average of 2 or more days a month?</a:t>
            </a:r>
          </a:p>
          <a:p>
            <a:pPr marL="342900" indent="-342900">
              <a:buFontTx/>
              <a:buAutoNum type="arabicPeriod"/>
            </a:pPr>
            <a:r>
              <a:rPr lang="en-US" sz="1800" kern="0" dirty="0">
                <a:solidFill>
                  <a:schemeClr val="accent1"/>
                </a:solidFill>
                <a:latin typeface="Gill Sans MT"/>
                <a:cs typeface="Gill Sans MT"/>
              </a:rPr>
              <a:t>Was your child absent more than 10 days over the year?</a:t>
            </a:r>
          </a:p>
          <a:p>
            <a:endParaRPr lang="en-US" sz="1800" b="1" kern="0" dirty="0">
              <a:solidFill>
                <a:schemeClr val="accent1"/>
              </a:solidFill>
              <a:latin typeface="Gill Sans MT"/>
              <a:cs typeface="Gill Sans MT"/>
            </a:endParaRPr>
          </a:p>
          <a:p>
            <a:r>
              <a:rPr lang="en-US" sz="1800" b="1" kern="0" dirty="0">
                <a:solidFill>
                  <a:schemeClr val="accent1"/>
                </a:solidFill>
                <a:latin typeface="Gill Sans MT"/>
                <a:cs typeface="Gill Sans MT"/>
              </a:rPr>
              <a:t>60% </a:t>
            </a:r>
            <a:r>
              <a:rPr lang="en-US" sz="1800" kern="0" dirty="0">
                <a:solidFill>
                  <a:schemeClr val="accent1"/>
                </a:solidFill>
                <a:latin typeface="Gill Sans MT"/>
                <a:cs typeface="Gill Sans MT"/>
              </a:rPr>
              <a:t>of parents said their child was absent an average of 2+ days a month, </a:t>
            </a:r>
            <a:r>
              <a:rPr lang="en-US" sz="1800" b="1" kern="0" dirty="0">
                <a:solidFill>
                  <a:schemeClr val="accent1"/>
                </a:solidFill>
                <a:latin typeface="Gill Sans MT"/>
                <a:cs typeface="Gill Sans MT"/>
              </a:rPr>
              <a:t>but not</a:t>
            </a:r>
            <a:r>
              <a:rPr lang="en-US" sz="1800" kern="0" dirty="0">
                <a:solidFill>
                  <a:schemeClr val="accent1"/>
                </a:solidFill>
                <a:latin typeface="Gill Sans MT"/>
                <a:cs typeface="Gill Sans MT"/>
              </a:rPr>
              <a:t> 10+ days a year</a:t>
            </a:r>
            <a:endParaRPr lang="en-US" sz="1800" b="1" kern="0" dirty="0">
              <a:solidFill>
                <a:schemeClr val="accent1"/>
              </a:solidFill>
              <a:latin typeface="Gill Sans MT"/>
              <a:cs typeface="Gill Sans MT"/>
            </a:endParaRPr>
          </a:p>
          <a:p>
            <a:endParaRPr lang="en-US" sz="1600" dirty="0">
              <a:solidFill>
                <a:schemeClr val="accent1"/>
              </a:solidFill>
            </a:endParaRPr>
          </a:p>
        </p:txBody>
      </p:sp>
      <p:sp>
        <p:nvSpPr>
          <p:cNvPr id="9" name="TextBox 8"/>
          <p:cNvSpPr txBox="1"/>
          <p:nvPr/>
        </p:nvSpPr>
        <p:spPr>
          <a:xfrm>
            <a:off x="395891" y="6016274"/>
            <a:ext cx="8500974" cy="954107"/>
          </a:xfrm>
          <a:prstGeom prst="rect">
            <a:avLst/>
          </a:prstGeom>
          <a:noFill/>
        </p:spPr>
        <p:txBody>
          <a:bodyPr wrap="square" rtlCol="0">
            <a:spAutoFit/>
          </a:bodyPr>
          <a:lstStyle/>
          <a:p>
            <a:r>
              <a:rPr lang="en-US" sz="2000" b="1" kern="0" dirty="0">
                <a:solidFill>
                  <a:schemeClr val="accent3"/>
                </a:solidFill>
                <a:latin typeface="Gill Sans MT"/>
                <a:cs typeface="Gill Sans MT"/>
              </a:rPr>
              <a:t>The math:  If a child is absent an average of 2+ days a month, then he/she is absent far more than 10+ days a year</a:t>
            </a:r>
          </a:p>
          <a:p>
            <a:endParaRPr lang="en-US" sz="1600" b="1" dirty="0"/>
          </a:p>
        </p:txBody>
      </p:sp>
      <p:grpSp>
        <p:nvGrpSpPr>
          <p:cNvPr id="13" name="Group 12"/>
          <p:cNvGrpSpPr/>
          <p:nvPr/>
        </p:nvGrpSpPr>
        <p:grpSpPr>
          <a:xfrm>
            <a:off x="4970150" y="1022129"/>
            <a:ext cx="3818249" cy="3716413"/>
            <a:chOff x="4970150" y="1022129"/>
            <a:chExt cx="3818249" cy="3716413"/>
          </a:xfrm>
        </p:grpSpPr>
        <p:sp>
          <p:nvSpPr>
            <p:cNvPr id="11" name="Shape 114"/>
            <p:cNvSpPr>
              <a:spLocks noChangeArrowheads="1"/>
            </p:cNvSpPr>
            <p:nvPr/>
          </p:nvSpPr>
          <p:spPr bwMode="auto">
            <a:xfrm>
              <a:off x="4970150" y="1022129"/>
              <a:ext cx="3818249" cy="3716413"/>
            </a:xfrm>
            <a:prstGeom prst="ellipse">
              <a:avLst/>
            </a:prstGeom>
            <a:solidFill>
              <a:schemeClr val="accent1"/>
            </a:solidFill>
            <a:ln w="76200">
              <a:noFill/>
              <a:round/>
              <a:headEnd/>
              <a:tailEnd/>
            </a:ln>
            <a:extLst/>
          </p:spPr>
          <p:txBody>
            <a:bodyPr lIns="91425" tIns="91425" rIns="91425" bIns="91425" anchor="ctr"/>
            <a:lstStyle/>
            <a:p>
              <a:pPr algn="ctr"/>
              <a:endParaRPr lang="en-US" sz="1200" b="1" dirty="0">
                <a:solidFill>
                  <a:schemeClr val="bg1"/>
                </a:solidFill>
                <a:latin typeface="Rockwell" charset="0"/>
                <a:ea typeface="Nixie One" charset="0"/>
                <a:sym typeface="Nixie One" charset="0"/>
              </a:endParaRPr>
            </a:p>
          </p:txBody>
        </p:sp>
        <p:sp>
          <p:nvSpPr>
            <p:cNvPr id="10" name="Shape 114"/>
            <p:cNvSpPr>
              <a:spLocks noChangeArrowheads="1"/>
            </p:cNvSpPr>
            <p:nvPr/>
          </p:nvSpPr>
          <p:spPr bwMode="auto">
            <a:xfrm>
              <a:off x="5908010" y="2767191"/>
              <a:ext cx="1965991" cy="1971351"/>
            </a:xfrm>
            <a:prstGeom prst="ellipse">
              <a:avLst/>
            </a:prstGeom>
            <a:solidFill>
              <a:schemeClr val="accent3"/>
            </a:solidFill>
            <a:ln w="76200">
              <a:noFill/>
              <a:round/>
              <a:headEnd/>
              <a:tailEnd/>
            </a:ln>
            <a:extLst/>
          </p:spPr>
          <p:txBody>
            <a:bodyPr lIns="91425" tIns="91425" rIns="91425" bIns="91425" anchor="ctr"/>
            <a:lstStyle/>
            <a:p>
              <a:pPr algn="ctr"/>
              <a:r>
                <a:rPr lang="en-US" sz="1800" b="1" dirty="0">
                  <a:solidFill>
                    <a:srgbClr val="FFFFFF"/>
                  </a:solidFill>
                  <a:latin typeface="Rockwell" charset="0"/>
                  <a:ea typeface="Nixie One" charset="0"/>
                  <a:sym typeface="Nixie One" charset="0"/>
                </a:rPr>
                <a:t>Missed 10+ days annually 30%</a:t>
              </a:r>
            </a:p>
          </p:txBody>
        </p:sp>
        <p:sp>
          <p:nvSpPr>
            <p:cNvPr id="12" name="TextBox 11"/>
            <p:cNvSpPr txBox="1"/>
            <p:nvPr/>
          </p:nvSpPr>
          <p:spPr>
            <a:xfrm>
              <a:off x="5486400" y="1693333"/>
              <a:ext cx="2777065" cy="1015663"/>
            </a:xfrm>
            <a:prstGeom prst="rect">
              <a:avLst/>
            </a:prstGeom>
            <a:noFill/>
          </p:spPr>
          <p:txBody>
            <a:bodyPr wrap="square" rtlCol="0">
              <a:spAutoFit/>
            </a:bodyPr>
            <a:lstStyle/>
            <a:p>
              <a:pPr algn="ctr"/>
              <a:r>
                <a:rPr lang="en-US" sz="2000" b="1" dirty="0">
                  <a:solidFill>
                    <a:schemeClr val="bg1"/>
                  </a:solidFill>
                  <a:latin typeface="Rockwell" charset="0"/>
                  <a:ea typeface="Nixie One" charset="0"/>
                  <a:sym typeface="Nixie One" charset="0"/>
                </a:rPr>
                <a:t>Missed an average of 2+ days per month 90%</a:t>
              </a:r>
              <a:endParaRPr lang="en-US" sz="2000" dirty="0"/>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19" y="958298"/>
            <a:ext cx="884366" cy="857155"/>
          </a:xfrm>
          <a:prstGeom prst="rect">
            <a:avLst/>
          </a:prstGeom>
        </p:spPr>
      </p:pic>
    </p:spTree>
    <p:extLst>
      <p:ext uri="{BB962C8B-B14F-4D97-AF65-F5344CB8AC3E}">
        <p14:creationId xmlns:p14="http://schemas.microsoft.com/office/powerpoint/2010/main" val="384841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67870923"/>
              </p:ext>
            </p:extLst>
          </p:nvPr>
        </p:nvGraphicFramePr>
        <p:xfrm>
          <a:off x="163727" y="1914665"/>
          <a:ext cx="8609926"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10753" y="1369149"/>
            <a:ext cx="7620000" cy="338554"/>
          </a:xfrm>
          <a:prstGeom prst="rect">
            <a:avLst/>
          </a:prstGeom>
          <a:noFill/>
        </p:spPr>
        <p:txBody>
          <a:bodyPr wrap="square" rtlCol="0">
            <a:spAutoFit/>
          </a:bodyPr>
          <a:lstStyle/>
          <a:p>
            <a:pPr algn="ctr"/>
            <a:r>
              <a:rPr lang="en-US" sz="1600" b="1" dirty="0">
                <a:solidFill>
                  <a:schemeClr val="accent5"/>
                </a:solidFill>
                <a:latin typeface="Rockwell"/>
                <a:cs typeface="Rockwell"/>
              </a:rPr>
              <a:t>% who say “it’s a big deal to miss at this grade level”</a:t>
            </a:r>
          </a:p>
        </p:txBody>
      </p:sp>
      <p:sp>
        <p:nvSpPr>
          <p:cNvPr id="4" name="TextBox 3"/>
          <p:cNvSpPr txBox="1"/>
          <p:nvPr/>
        </p:nvSpPr>
        <p:spPr>
          <a:xfrm>
            <a:off x="517280" y="5350912"/>
            <a:ext cx="7913473" cy="338554"/>
          </a:xfrm>
          <a:prstGeom prst="rect">
            <a:avLst/>
          </a:prstGeom>
          <a:noFill/>
        </p:spPr>
        <p:txBody>
          <a:bodyPr wrap="square" rtlCol="0">
            <a:spAutoFit/>
          </a:bodyPr>
          <a:lstStyle/>
          <a:p>
            <a:pPr algn="ctr"/>
            <a:r>
              <a:rPr lang="en-US" sz="1600" b="1" kern="0" dirty="0">
                <a:solidFill>
                  <a:schemeClr val="accent5"/>
                </a:solidFill>
                <a:latin typeface="Rockwell" pitchFamily="18" charset="0"/>
                <a:ea typeface="ＭＳ Ｐゴシック" charset="-128"/>
                <a:cs typeface="Calibri" pitchFamily="34" charset="0"/>
              </a:rPr>
              <a:t>Ad Council – CA Attorney General – Parent Ethnographies 2015</a:t>
            </a:r>
            <a:endParaRPr lang="en-US" sz="1600" dirty="0">
              <a:solidFill>
                <a:schemeClr val="accent5"/>
              </a:solidFill>
            </a:endParaRPr>
          </a:p>
        </p:txBody>
      </p:sp>
      <p:sp>
        <p:nvSpPr>
          <p:cNvPr id="5" name="Rectangle 4"/>
          <p:cNvSpPr/>
          <p:nvPr/>
        </p:nvSpPr>
        <p:spPr>
          <a:xfrm>
            <a:off x="0" y="0"/>
            <a:ext cx="9144000" cy="1182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3727" y="153950"/>
            <a:ext cx="8463189" cy="830997"/>
          </a:xfrm>
          <a:prstGeom prst="rect">
            <a:avLst/>
          </a:prstGeom>
          <a:noFill/>
        </p:spPr>
        <p:txBody>
          <a:bodyPr wrap="square" rtlCol="0">
            <a:spAutoFit/>
          </a:bodyPr>
          <a:lstStyle/>
          <a:p>
            <a:pPr algn="ctr"/>
            <a:r>
              <a:rPr lang="en-US" sz="2400" b="1" dirty="0">
                <a:solidFill>
                  <a:srgbClr val="FFFFFF"/>
                </a:solidFill>
                <a:latin typeface="Rockwell"/>
                <a:cs typeface="Rockwell"/>
              </a:rPr>
              <a:t>Parents More Likely to Consider Attendance a “Big Deal” in High School </a:t>
            </a:r>
          </a:p>
        </p:txBody>
      </p:sp>
    </p:spTree>
    <p:extLst>
      <p:ext uri="{BB962C8B-B14F-4D97-AF65-F5344CB8AC3E}">
        <p14:creationId xmlns:p14="http://schemas.microsoft.com/office/powerpoint/2010/main" val="358012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inadvertently reinforce some absence-causing beliefs</a:t>
            </a:r>
          </a:p>
        </p:txBody>
      </p:sp>
      <p:grpSp>
        <p:nvGrpSpPr>
          <p:cNvPr id="4" name="Shape 377"/>
          <p:cNvGrpSpPr/>
          <p:nvPr/>
        </p:nvGrpSpPr>
        <p:grpSpPr>
          <a:xfrm>
            <a:off x="429421" y="1200348"/>
            <a:ext cx="272158" cy="272158"/>
            <a:chOff x="2623275" y="2333250"/>
            <a:chExt cx="381175" cy="381175"/>
          </a:xfrm>
        </p:grpSpPr>
        <p:sp>
          <p:nvSpPr>
            <p:cNvPr id="5" name="Shape 378"/>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379"/>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380"/>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381"/>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9" name="Diagram 8"/>
          <p:cNvGraphicFramePr/>
          <p:nvPr>
            <p:extLst>
              <p:ext uri="{D42A27DB-BD31-4B8C-83A1-F6EECF244321}">
                <p14:modId xmlns:p14="http://schemas.microsoft.com/office/powerpoint/2010/main" val="1547124749"/>
              </p:ext>
            </p:extLst>
          </p:nvPr>
        </p:nvGraphicFramePr>
        <p:xfrm>
          <a:off x="430647" y="2130039"/>
          <a:ext cx="5004953" cy="4169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29421" y="5977468"/>
            <a:ext cx="2347646" cy="51990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Gill Sans MT"/>
                <a:cs typeface="Gill Sans MT"/>
              </a:rPr>
              <a:t>Big motivators for kids, but not for parents</a:t>
            </a:r>
          </a:p>
        </p:txBody>
      </p:sp>
      <p:sp>
        <p:nvSpPr>
          <p:cNvPr id="11" name="Rectangle 10"/>
          <p:cNvSpPr/>
          <p:nvPr/>
        </p:nvSpPr>
        <p:spPr>
          <a:xfrm>
            <a:off x="3072247" y="5982366"/>
            <a:ext cx="2346419" cy="7063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Gill Sans MT"/>
                <a:cs typeface="Gill Sans MT"/>
              </a:rPr>
              <a:t>Reinforces parents’ existing attitudes &amp; behaviors </a:t>
            </a:r>
          </a:p>
        </p:txBody>
      </p:sp>
      <p:sp>
        <p:nvSpPr>
          <p:cNvPr id="14" name="Rectangle 13"/>
          <p:cNvSpPr/>
          <p:nvPr/>
        </p:nvSpPr>
        <p:spPr>
          <a:xfrm>
            <a:off x="5757333" y="2269067"/>
            <a:ext cx="3268134" cy="4165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b="1" kern="0" dirty="0">
                <a:solidFill>
                  <a:schemeClr val="accent1"/>
                </a:solidFill>
                <a:latin typeface="Gill Sans MT"/>
                <a:cs typeface="Gill Sans MT"/>
              </a:rPr>
              <a:t>Impersonal Letters:</a:t>
            </a:r>
            <a:r>
              <a:rPr lang="en-US" sz="1350" kern="0" dirty="0">
                <a:solidFill>
                  <a:schemeClr val="accent1"/>
                </a:solidFill>
                <a:latin typeface="Gill Sans MT"/>
                <a:cs typeface="Gill Sans MT"/>
              </a:rPr>
              <a:t>  </a:t>
            </a:r>
          </a:p>
          <a:p>
            <a:pPr marL="171450" indent="-171450">
              <a:buFont typeface="Arial" pitchFamily="34" charset="0"/>
              <a:buChar char="•"/>
            </a:pPr>
            <a:r>
              <a:rPr lang="en-US" sz="1350" kern="0" dirty="0">
                <a:solidFill>
                  <a:schemeClr val="accent1"/>
                </a:solidFill>
                <a:latin typeface="Gill Sans MT"/>
                <a:cs typeface="Gill Sans MT"/>
              </a:rPr>
              <a:t>Easy to disregard</a:t>
            </a:r>
          </a:p>
          <a:p>
            <a:pPr marL="171450" indent="-171450">
              <a:buFont typeface="Arial" pitchFamily="34" charset="0"/>
              <a:buChar char="•"/>
            </a:pPr>
            <a:r>
              <a:rPr lang="en-US" sz="1350" kern="0" dirty="0">
                <a:solidFill>
                  <a:schemeClr val="accent1"/>
                </a:solidFill>
                <a:latin typeface="Gill Sans MT"/>
                <a:cs typeface="Gill Sans MT"/>
              </a:rPr>
              <a:t>Many parents felt the school miscounted—but parents couldn’t verify because they weren’t tracking absences</a:t>
            </a:r>
          </a:p>
          <a:p>
            <a:pPr marL="171450" indent="-171450">
              <a:buFont typeface="Arial" pitchFamily="34" charset="0"/>
              <a:buChar char="•"/>
            </a:pPr>
            <a:r>
              <a:rPr lang="en-US" sz="1350" kern="0" dirty="0">
                <a:solidFill>
                  <a:schemeClr val="accent1"/>
                </a:solidFill>
                <a:latin typeface="Gill Sans MT"/>
                <a:cs typeface="Gill Sans MT"/>
              </a:rPr>
              <a:t>Many parents felt that the school didn’t understand them</a:t>
            </a:r>
          </a:p>
          <a:p>
            <a:pPr marL="171450" indent="-171450">
              <a:buFont typeface="Arial" pitchFamily="34" charset="0"/>
              <a:buChar char="•"/>
            </a:pPr>
            <a:endParaRPr lang="en-US" sz="1350" kern="0" dirty="0">
              <a:solidFill>
                <a:schemeClr val="accent1"/>
              </a:solidFill>
              <a:latin typeface="Gill Sans MT"/>
              <a:cs typeface="Gill Sans MT"/>
            </a:endParaRPr>
          </a:p>
          <a:p>
            <a:r>
              <a:rPr lang="en-US" sz="1350" b="1" kern="0" dirty="0">
                <a:solidFill>
                  <a:schemeClr val="accent1"/>
                </a:solidFill>
                <a:latin typeface="Gill Sans MT"/>
                <a:cs typeface="Gill Sans MT"/>
              </a:rPr>
              <a:t>Sending Work Home:</a:t>
            </a:r>
          </a:p>
          <a:p>
            <a:pPr marL="171450" indent="-171450">
              <a:buFont typeface="Arial" pitchFamily="34" charset="0"/>
              <a:buChar char="•"/>
            </a:pPr>
            <a:r>
              <a:rPr lang="en-US" sz="1350" kern="0" dirty="0">
                <a:solidFill>
                  <a:schemeClr val="accent1"/>
                </a:solidFill>
                <a:latin typeface="Gill Sans MT"/>
                <a:cs typeface="Gill Sans MT"/>
              </a:rPr>
              <a:t>Parents thought that completing a makeup packet caught their child up for the missed day’s work</a:t>
            </a:r>
          </a:p>
          <a:p>
            <a:pPr marL="171450" indent="-171450">
              <a:buFont typeface="Arial" pitchFamily="34" charset="0"/>
              <a:buChar char="•"/>
            </a:pPr>
            <a:endParaRPr lang="en-US" sz="1350" kern="0" dirty="0">
              <a:solidFill>
                <a:schemeClr val="accent1"/>
              </a:solidFill>
              <a:latin typeface="Gill Sans MT"/>
              <a:cs typeface="Gill Sans MT"/>
            </a:endParaRPr>
          </a:p>
          <a:p>
            <a:r>
              <a:rPr lang="en-US" sz="1350" b="1" kern="0" dirty="0">
                <a:solidFill>
                  <a:schemeClr val="accent1"/>
                </a:solidFill>
                <a:latin typeface="Gill Sans MT"/>
                <a:cs typeface="Gill Sans MT"/>
              </a:rPr>
              <a:t>Teachers Not Addressing Absenteeism:</a:t>
            </a:r>
            <a:endParaRPr lang="en-US" sz="1350" kern="0" dirty="0">
              <a:solidFill>
                <a:schemeClr val="accent1"/>
              </a:solidFill>
              <a:latin typeface="Gill Sans MT"/>
              <a:cs typeface="Gill Sans MT"/>
            </a:endParaRPr>
          </a:p>
          <a:p>
            <a:pPr marL="171450" indent="-171450">
              <a:buFont typeface="Arial" pitchFamily="34" charset="0"/>
              <a:buChar char="•"/>
            </a:pPr>
            <a:r>
              <a:rPr lang="en-US" sz="1350" kern="0" dirty="0">
                <a:solidFill>
                  <a:schemeClr val="accent1"/>
                </a:solidFill>
                <a:latin typeface="Gill Sans MT"/>
                <a:cs typeface="Gill Sans MT"/>
              </a:rPr>
              <a:t>Most parents reported that they regularly communicate with their children’s teacher, but never about absences</a:t>
            </a:r>
          </a:p>
          <a:p>
            <a:pPr algn="ctr"/>
            <a:endParaRPr lang="en-US"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19" y="958298"/>
            <a:ext cx="884366" cy="857155"/>
          </a:xfrm>
          <a:prstGeom prst="rect">
            <a:avLst/>
          </a:prstGeom>
        </p:spPr>
      </p:pic>
    </p:spTree>
    <p:extLst>
      <p:ext uri="{BB962C8B-B14F-4D97-AF65-F5344CB8AC3E}">
        <p14:creationId xmlns:p14="http://schemas.microsoft.com/office/powerpoint/2010/main" val="107161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Attendance Matter:  </a:t>
            </a:r>
            <a:r>
              <a:rPr lang="en-US" b="0" dirty="0"/>
              <a:t>From a health perspective</a:t>
            </a:r>
          </a:p>
        </p:txBody>
      </p:sp>
      <p:sp>
        <p:nvSpPr>
          <p:cNvPr id="3" name="Text Placeholder 2"/>
          <p:cNvSpPr>
            <a:spLocks noGrp="1"/>
          </p:cNvSpPr>
          <p:nvPr>
            <p:ph type="body" idx="1"/>
          </p:nvPr>
        </p:nvSpPr>
        <p:spPr>
          <a:xfrm>
            <a:off x="457200" y="2286001"/>
            <a:ext cx="8229625" cy="4281966"/>
          </a:xfrm>
        </p:spPr>
        <p:txBody>
          <a:bodyPr/>
          <a:lstStyle/>
          <a:p>
            <a:pPr marL="685800">
              <a:spcBef>
                <a:spcPts val="1200"/>
              </a:spcBef>
              <a:buFont typeface="Wingdings" panose="05000000000000000000" pitchFamily="2" charset="2"/>
              <a:buChar char="ü"/>
            </a:pPr>
            <a:r>
              <a:rPr lang="en-US" sz="2000" b="1" dirty="0">
                <a:solidFill>
                  <a:schemeClr val="accent3">
                    <a:lumMod val="75000"/>
                  </a:schemeClr>
                </a:solidFill>
              </a:rPr>
              <a:t>Poor health and undiagnosed conditions can cause too many absences: </a:t>
            </a:r>
            <a:r>
              <a:rPr lang="en-US" sz="2000" dirty="0"/>
              <a:t>Even when absences are excused, missing too much school can lead children to fall behind. Challenges related to poor physical, dental and mental health are leading reasons students miss too much school.</a:t>
            </a:r>
          </a:p>
          <a:p>
            <a:pPr marL="685800">
              <a:spcBef>
                <a:spcPts val="1200"/>
              </a:spcBef>
              <a:buFont typeface="Wingdings" panose="05000000000000000000" pitchFamily="2" charset="2"/>
              <a:buChar char="ü"/>
            </a:pPr>
            <a:r>
              <a:rPr lang="en-US" sz="2000" b="1" dirty="0">
                <a:solidFill>
                  <a:schemeClr val="accent3">
                    <a:lumMod val="75000"/>
                  </a:schemeClr>
                </a:solidFill>
              </a:rPr>
              <a:t>Successful learners are healthier adults: </a:t>
            </a:r>
            <a:r>
              <a:rPr lang="en-US" sz="2000" dirty="0"/>
              <a:t>Showing up to school is essential to higher levels of academic achievement, which are associated with lower incidence of disease and longer lives for adults. </a:t>
            </a:r>
          </a:p>
          <a:p>
            <a:pPr marL="685800">
              <a:spcBef>
                <a:spcPts val="1200"/>
              </a:spcBef>
              <a:buFont typeface="Wingdings" panose="05000000000000000000" pitchFamily="2" charset="2"/>
              <a:buChar char="ü"/>
            </a:pPr>
            <a:r>
              <a:rPr lang="en-US" sz="2000" b="1" dirty="0">
                <a:solidFill>
                  <a:schemeClr val="accent3">
                    <a:lumMod val="75000"/>
                  </a:schemeClr>
                </a:solidFill>
              </a:rPr>
              <a:t>Health providers are uniquely positioned to address chronic absence:  </a:t>
            </a:r>
            <a:r>
              <a:rPr lang="en-US" sz="2000" dirty="0"/>
              <a:t>They are especially crucial allies for conveying the importance of avoiding unnecessary absences.  They can use their knowledge to identify and develop solutions when health-related barriers are causing significant absences. </a:t>
            </a:r>
          </a:p>
          <a:p>
            <a:endParaRPr lang="en-US" sz="2000" dirty="0"/>
          </a:p>
        </p:txBody>
      </p:sp>
      <p:grpSp>
        <p:nvGrpSpPr>
          <p:cNvPr id="5" name="Shape 522"/>
          <p:cNvGrpSpPr/>
          <p:nvPr/>
        </p:nvGrpSpPr>
        <p:grpSpPr>
          <a:xfrm>
            <a:off x="464294" y="1102668"/>
            <a:ext cx="330492" cy="417863"/>
            <a:chOff x="3968275" y="4980625"/>
            <a:chExt cx="379975" cy="452425"/>
          </a:xfrm>
        </p:grpSpPr>
        <p:sp>
          <p:nvSpPr>
            <p:cNvPr id="6" name="Shape 523"/>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24"/>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25"/>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498249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6026" y="707633"/>
            <a:ext cx="3420659" cy="1371600"/>
          </a:xfrm>
        </p:spPr>
        <p:txBody>
          <a:bodyPr/>
          <a:lstStyle/>
          <a:p>
            <a:r>
              <a:rPr lang="en-US" dirty="0"/>
              <a:t>Parent Video &amp; Discussion Guide</a:t>
            </a:r>
          </a:p>
        </p:txBody>
      </p:sp>
      <p:sp>
        <p:nvSpPr>
          <p:cNvPr id="7" name="Content Placeholder 1"/>
          <p:cNvSpPr>
            <a:spLocks noGrp="1"/>
          </p:cNvSpPr>
          <p:nvPr>
            <p:ph type="body" idx="2"/>
          </p:nvPr>
        </p:nvSpPr>
        <p:spPr>
          <a:xfrm>
            <a:off x="4841656" y="1790353"/>
            <a:ext cx="4302344" cy="5324816"/>
          </a:xfrm>
          <a:noFill/>
          <a:ln>
            <a:noFill/>
          </a:ln>
        </p:spPr>
        <p:txBody>
          <a:bodyPr/>
          <a:lstStyle/>
          <a:p>
            <a:pPr lvl="0" algn="ctr"/>
            <a:r>
              <a:rPr lang="en-US" sz="2250" b="1" dirty="0">
                <a:solidFill>
                  <a:schemeClr val="accent3"/>
                </a:solidFill>
                <a:latin typeface="Rockwell"/>
                <a:cs typeface="Rockwell"/>
              </a:rPr>
              <a:t>Bringing Attendance Home</a:t>
            </a:r>
          </a:p>
          <a:p>
            <a:pPr lvl="0" algn="ctr"/>
            <a:r>
              <a:rPr lang="en-US" sz="2250" b="1" dirty="0">
                <a:solidFill>
                  <a:srgbClr val="84B45E"/>
                </a:solidFill>
                <a:latin typeface="Rockwell"/>
                <a:cs typeface="Rockwell"/>
              </a:rPr>
              <a:t>Video </a:t>
            </a:r>
            <a:r>
              <a:rPr lang="en-US" sz="2250" b="1" i="1" dirty="0">
                <a:solidFill>
                  <a:srgbClr val="84B45E"/>
                </a:solidFill>
                <a:latin typeface="Rockwell"/>
                <a:cs typeface="Rockwell"/>
              </a:rPr>
              <a:t>(6 minutes)</a:t>
            </a:r>
            <a:r>
              <a:rPr lang="en-US" sz="2250" b="1" dirty="0">
                <a:solidFill>
                  <a:srgbClr val="84B45E"/>
                </a:solidFill>
                <a:latin typeface="Rockwell"/>
                <a:cs typeface="Rockwell"/>
              </a:rPr>
              <a:t> </a:t>
            </a:r>
            <a:br>
              <a:rPr lang="en-US" sz="2250" b="1" dirty="0">
                <a:solidFill>
                  <a:srgbClr val="84B45E"/>
                </a:solidFill>
                <a:latin typeface="Rockwell"/>
                <a:cs typeface="Rockwell"/>
              </a:rPr>
            </a:br>
            <a:endParaRPr lang="en-US" sz="2250" b="1" dirty="0">
              <a:solidFill>
                <a:srgbClr val="84B45E"/>
              </a:solidFill>
              <a:latin typeface="Rockwell"/>
              <a:cs typeface="Rockwell"/>
            </a:endParaRPr>
          </a:p>
          <a:p>
            <a:pPr marL="342900" lvl="0" indent="-342900">
              <a:buClr>
                <a:schemeClr val="accent3"/>
              </a:buClr>
              <a:buFont typeface="Wingdings" charset="2"/>
              <a:buChar char="ü"/>
            </a:pPr>
            <a:r>
              <a:rPr lang="en-US" dirty="0">
                <a:solidFill>
                  <a:srgbClr val="1B637A"/>
                </a:solidFill>
              </a:rPr>
              <a:t>Facilitated conversation</a:t>
            </a:r>
          </a:p>
          <a:p>
            <a:pPr marL="342900" lvl="1" indent="-342900">
              <a:buClr>
                <a:schemeClr val="accent3"/>
              </a:buClr>
              <a:buFont typeface="Wingdings" charset="2"/>
              <a:buChar char="ü"/>
            </a:pPr>
            <a:r>
              <a:rPr lang="en-US" dirty="0">
                <a:solidFill>
                  <a:srgbClr val="1B637A"/>
                </a:solidFill>
                <a:latin typeface="Gill Sans MT"/>
                <a:cs typeface="Gill Sans MT"/>
              </a:rPr>
              <a:t>The consequences of chronic absence</a:t>
            </a:r>
          </a:p>
          <a:p>
            <a:pPr marL="342900" lvl="1" indent="-342900">
              <a:buClr>
                <a:schemeClr val="accent3"/>
              </a:buClr>
              <a:buFont typeface="Wingdings" charset="2"/>
              <a:buChar char="ü"/>
            </a:pPr>
            <a:r>
              <a:rPr lang="en-US" dirty="0">
                <a:solidFill>
                  <a:srgbClr val="1B637A"/>
                </a:solidFill>
                <a:latin typeface="Gill Sans MT"/>
                <a:cs typeface="Gill Sans MT"/>
              </a:rPr>
              <a:t>How to improve absenteeism</a:t>
            </a:r>
          </a:p>
          <a:p>
            <a:pPr marL="342900" lvl="2" indent="-342900">
              <a:buClr>
                <a:schemeClr val="accent3"/>
              </a:buClr>
              <a:buFont typeface="Wingdings" charset="2"/>
              <a:buChar char="ü"/>
            </a:pPr>
            <a:r>
              <a:rPr lang="en-US" dirty="0">
                <a:solidFill>
                  <a:srgbClr val="1B637A"/>
                </a:solidFill>
                <a:latin typeface="Gill Sans MT"/>
                <a:cs typeface="Gill Sans MT"/>
              </a:rPr>
              <a:t>Family practice</a:t>
            </a:r>
          </a:p>
          <a:p>
            <a:pPr marL="342900" lvl="2" indent="-342900">
              <a:buClr>
                <a:schemeClr val="accent3"/>
              </a:buClr>
              <a:buFont typeface="Wingdings" charset="2"/>
              <a:buChar char="ü"/>
            </a:pPr>
            <a:r>
              <a:rPr lang="en-US" dirty="0">
                <a:solidFill>
                  <a:srgbClr val="1B637A"/>
                </a:solidFill>
                <a:latin typeface="Gill Sans MT"/>
                <a:cs typeface="Gill Sans MT"/>
              </a:rPr>
              <a:t>Increase social capital</a:t>
            </a:r>
          </a:p>
          <a:p>
            <a:pPr marL="342900" lvl="2" indent="-342900">
              <a:buClr>
                <a:schemeClr val="accent3"/>
              </a:buClr>
              <a:buFont typeface="Wingdings" charset="2"/>
              <a:buChar char="ü"/>
            </a:pPr>
            <a:r>
              <a:rPr lang="en-US" dirty="0">
                <a:solidFill>
                  <a:srgbClr val="1B637A"/>
                </a:solidFill>
                <a:latin typeface="Gill Sans MT"/>
                <a:cs typeface="Gill Sans MT"/>
              </a:rPr>
              <a:t>Identify how school can help</a:t>
            </a:r>
          </a:p>
          <a:p>
            <a:pPr marL="342900" lvl="2" indent="-342900">
              <a:buClr>
                <a:schemeClr val="accent3"/>
              </a:buClr>
              <a:buFont typeface="Wingdings" charset="2"/>
              <a:buChar char="ü"/>
            </a:pPr>
            <a:r>
              <a:rPr lang="en-US" dirty="0">
                <a:solidFill>
                  <a:srgbClr val="1B637A"/>
                </a:solidFill>
                <a:latin typeface="Gill Sans MT"/>
                <a:cs typeface="Gill Sans MT"/>
              </a:rPr>
              <a:t>Community services</a:t>
            </a:r>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50" y="2851762"/>
            <a:ext cx="4164336" cy="2538098"/>
          </a:xfrm>
          <a:prstGeom prst="rect">
            <a:avLst/>
          </a:prstGeom>
          <a:ln>
            <a:solidFill>
              <a:schemeClr val="tx1"/>
            </a:solidFill>
          </a:ln>
        </p:spPr>
      </p:pic>
      <p:sp>
        <p:nvSpPr>
          <p:cNvPr id="3" name="TextBox 2"/>
          <p:cNvSpPr txBox="1"/>
          <p:nvPr/>
        </p:nvSpPr>
        <p:spPr>
          <a:xfrm>
            <a:off x="1206838" y="6247824"/>
            <a:ext cx="6887402" cy="307777"/>
          </a:xfrm>
          <a:prstGeom prst="rect">
            <a:avLst/>
          </a:prstGeom>
          <a:noFill/>
        </p:spPr>
        <p:txBody>
          <a:bodyPr wrap="square" rtlCol="0">
            <a:spAutoFit/>
          </a:bodyPr>
          <a:lstStyle/>
          <a:p>
            <a:r>
              <a:rPr lang="en-US" dirty="0">
                <a:solidFill>
                  <a:srgbClr val="1B637A"/>
                </a:solidFill>
                <a:latin typeface="Gill Sans MT"/>
                <a:cs typeface="Gill Sans MT"/>
              </a:rPr>
              <a:t>http://www.attendanceworks.org/tools/for-parents/bringing-attendance-home-video</a:t>
            </a:r>
          </a:p>
        </p:txBody>
      </p:sp>
      <p:pic>
        <p:nvPicPr>
          <p:cNvPr id="9" name="Picture 8"/>
          <p:cNvPicPr>
            <a:picLocks/>
          </p:cNvPicPr>
          <p:nvPr/>
        </p:nvPicPr>
        <p:blipFill>
          <a:blip r:embed="rId3"/>
          <a:stretch>
            <a:fillRect/>
          </a:stretch>
        </p:blipFill>
        <p:spPr>
          <a:xfrm>
            <a:off x="218592" y="1024182"/>
            <a:ext cx="731520" cy="731520"/>
          </a:xfrm>
          <a:prstGeom prst="rect">
            <a:avLst/>
          </a:prstGeom>
        </p:spPr>
      </p:pic>
    </p:spTree>
    <p:extLst>
      <p:ext uri="{BB962C8B-B14F-4D97-AF65-F5344CB8AC3E}">
        <p14:creationId xmlns:p14="http://schemas.microsoft.com/office/powerpoint/2010/main" val="3066702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11" y="729765"/>
            <a:ext cx="3208799" cy="1371600"/>
          </a:xfrm>
        </p:spPr>
        <p:txBody>
          <a:bodyPr/>
          <a:lstStyle/>
          <a:p>
            <a:r>
              <a:rPr lang="en-US" dirty="0"/>
              <a:t>Help families make back-up plans</a:t>
            </a:r>
          </a:p>
        </p:txBody>
      </p:sp>
      <p:grpSp>
        <p:nvGrpSpPr>
          <p:cNvPr id="3" name="Shape 382"/>
          <p:cNvGrpSpPr/>
          <p:nvPr/>
        </p:nvGrpSpPr>
        <p:grpSpPr>
          <a:xfrm>
            <a:off x="188602" y="1052837"/>
            <a:ext cx="258332" cy="602297"/>
            <a:chOff x="3384375" y="2267500"/>
            <a:chExt cx="203375" cy="507825"/>
          </a:xfrm>
        </p:grpSpPr>
        <p:sp>
          <p:nvSpPr>
            <p:cNvPr id="4" name="Shape 38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38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 name="Shape 385"/>
          <p:cNvGrpSpPr/>
          <p:nvPr/>
        </p:nvGrpSpPr>
        <p:grpSpPr>
          <a:xfrm>
            <a:off x="470508" y="1196958"/>
            <a:ext cx="211937" cy="449209"/>
            <a:chOff x="4747025" y="2332025"/>
            <a:chExt cx="166850" cy="378750"/>
          </a:xfrm>
        </p:grpSpPr>
        <p:sp>
          <p:nvSpPr>
            <p:cNvPr id="7" name="Shape 386"/>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387"/>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9" name="Shape 388"/>
          <p:cNvGrpSpPr/>
          <p:nvPr/>
        </p:nvGrpSpPr>
        <p:grpSpPr>
          <a:xfrm>
            <a:off x="696359" y="1056286"/>
            <a:ext cx="219654" cy="596515"/>
            <a:chOff x="4071800" y="2269925"/>
            <a:chExt cx="172925" cy="502950"/>
          </a:xfrm>
        </p:grpSpPr>
        <p:sp>
          <p:nvSpPr>
            <p:cNvPr id="10" name="Shape 38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39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2" name="Picture 11" descr="Screen Shot 2016-03-28 at 10.09.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34" y="2370666"/>
            <a:ext cx="2678069" cy="3443231"/>
          </a:xfrm>
          <a:prstGeom prst="rect">
            <a:avLst/>
          </a:prstGeom>
          <a:effectLst>
            <a:outerShdw blurRad="50800" dist="38100" dir="2700000" algn="tl" rotWithShape="0">
              <a:prstClr val="black">
                <a:alpha val="40000"/>
              </a:prstClr>
            </a:outerShdw>
          </a:effectLst>
        </p:spPr>
      </p:pic>
      <p:pic>
        <p:nvPicPr>
          <p:cNvPr id="13" name="Picture 12" descr="Screen Shot 2016-03-28 at 10.1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253" y="2370666"/>
            <a:ext cx="2679700" cy="3443231"/>
          </a:xfrm>
          <a:prstGeom prst="rect">
            <a:avLst/>
          </a:prstGeom>
          <a:effectLst>
            <a:outerShdw blurRad="50800" dist="38100" dir="2700000" algn="tl" rotWithShape="0">
              <a:prstClr val="black">
                <a:alpha val="40000"/>
              </a:prstClr>
            </a:outerShdw>
          </a:effectLst>
        </p:spPr>
      </p:pic>
      <p:pic>
        <p:nvPicPr>
          <p:cNvPr id="14" name="Picture 13" descr="Screen Shot 2016-03-28 at 10.10.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272" y="2584554"/>
            <a:ext cx="2362091" cy="30203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1209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Identifying Priority Students for Tier 2 Supports</a:t>
            </a:r>
          </a:p>
        </p:txBody>
      </p:sp>
      <p:sp>
        <p:nvSpPr>
          <p:cNvPr id="2" name="Content Placeholder 1"/>
          <p:cNvSpPr>
            <a:spLocks noGrp="1"/>
          </p:cNvSpPr>
          <p:nvPr>
            <p:ph idx="4294967295"/>
          </p:nvPr>
        </p:nvSpPr>
        <p:spPr>
          <a:xfrm>
            <a:off x="916476" y="2320745"/>
            <a:ext cx="8081682" cy="4106459"/>
          </a:xfrm>
          <a:prstGeom prst="rect">
            <a:avLst/>
          </a:prstGeom>
        </p:spPr>
        <p:txBody>
          <a:bodyPr/>
          <a:lstStyle/>
          <a:p>
            <a:pPr>
              <a:spcAft>
                <a:spcPts val="600"/>
              </a:spcAft>
              <a:buFont typeface="Wingdings" charset="2"/>
              <a:buChar char="ü"/>
            </a:pPr>
            <a:r>
              <a:rPr lang="en-US" sz="2000" dirty="0">
                <a:solidFill>
                  <a:schemeClr val="accent5"/>
                </a:solidFill>
                <a:latin typeface="Gill Sans MT"/>
                <a:cs typeface="Gill Sans MT"/>
              </a:rPr>
              <a:t>Chronic absence (missed 10% or more of school) in the prior year, assuming data is available.</a:t>
            </a:r>
          </a:p>
          <a:p>
            <a:pPr>
              <a:spcAft>
                <a:spcPts val="600"/>
              </a:spcAft>
              <a:buFont typeface="Wingdings" charset="2"/>
              <a:buChar char="ü"/>
            </a:pPr>
            <a:r>
              <a:rPr lang="en-US" sz="2000" dirty="0">
                <a:solidFill>
                  <a:schemeClr val="accent5"/>
                </a:solidFill>
                <a:latin typeface="Gill Sans MT"/>
                <a:cs typeface="Gill Sans MT"/>
              </a:rPr>
              <a:t>And/or starting in the beginning of the school year, student has:</a:t>
            </a:r>
          </a:p>
        </p:txBody>
      </p:sp>
      <p:graphicFrame>
        <p:nvGraphicFramePr>
          <p:cNvPr id="8" name="Chart 7"/>
          <p:cNvGraphicFramePr/>
          <p:nvPr>
            <p:extLst>
              <p:ext uri="{D42A27DB-BD31-4B8C-83A1-F6EECF244321}">
                <p14:modId xmlns:p14="http://schemas.microsoft.com/office/powerpoint/2010/main" val="1299246734"/>
              </p:ext>
            </p:extLst>
          </p:nvPr>
        </p:nvGraphicFramePr>
        <p:xfrm>
          <a:off x="3496235" y="3690471"/>
          <a:ext cx="3462618" cy="258510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375647" y="4049058"/>
            <a:ext cx="1210235" cy="288541"/>
          </a:xfrm>
          <a:prstGeom prst="rect">
            <a:avLst/>
          </a:prstGeom>
          <a:noFill/>
        </p:spPr>
        <p:txBody>
          <a:bodyPr wrap="square" rtlCol="0">
            <a:spAutoFit/>
          </a:bodyPr>
          <a:lstStyle/>
          <a:p>
            <a:pPr algn="r"/>
            <a:r>
              <a:rPr lang="en-US" sz="1275" dirty="0">
                <a:solidFill>
                  <a:srgbClr val="1B637A"/>
                </a:solidFill>
                <a:latin typeface="Gill Sans MT"/>
                <a:cs typeface="Gill Sans MT"/>
              </a:rPr>
              <a:t>In first 2 weeks</a:t>
            </a:r>
          </a:p>
        </p:txBody>
      </p:sp>
      <p:sp>
        <p:nvSpPr>
          <p:cNvPr id="10" name="TextBox 9"/>
          <p:cNvSpPr txBox="1"/>
          <p:nvPr/>
        </p:nvSpPr>
        <p:spPr>
          <a:xfrm>
            <a:off x="1312580" y="4814046"/>
            <a:ext cx="2273303" cy="288541"/>
          </a:xfrm>
          <a:prstGeom prst="rect">
            <a:avLst/>
          </a:prstGeom>
          <a:noFill/>
        </p:spPr>
        <p:txBody>
          <a:bodyPr wrap="square" rtlCol="0">
            <a:spAutoFit/>
          </a:bodyPr>
          <a:lstStyle/>
          <a:p>
            <a:pPr algn="r"/>
            <a:r>
              <a:rPr lang="en-US" sz="1275" dirty="0">
                <a:solidFill>
                  <a:srgbClr val="1B637A"/>
                </a:solidFill>
                <a:latin typeface="Gill Sans MT"/>
                <a:cs typeface="Gill Sans MT"/>
              </a:rPr>
              <a:t>In first month (4 weeks)</a:t>
            </a:r>
          </a:p>
        </p:txBody>
      </p:sp>
      <p:sp>
        <p:nvSpPr>
          <p:cNvPr id="11" name="TextBox 10"/>
          <p:cNvSpPr txBox="1"/>
          <p:nvPr/>
        </p:nvSpPr>
        <p:spPr>
          <a:xfrm>
            <a:off x="1458423" y="5526024"/>
            <a:ext cx="2105049" cy="288541"/>
          </a:xfrm>
          <a:prstGeom prst="rect">
            <a:avLst/>
          </a:prstGeom>
          <a:noFill/>
        </p:spPr>
        <p:txBody>
          <a:bodyPr wrap="square" rtlCol="0">
            <a:spAutoFit/>
          </a:bodyPr>
          <a:lstStyle/>
          <a:p>
            <a:pPr algn="r"/>
            <a:r>
              <a:rPr lang="en-US" sz="1275" dirty="0">
                <a:solidFill>
                  <a:srgbClr val="1B637A"/>
                </a:solidFill>
                <a:latin typeface="Gill Sans MT"/>
                <a:cs typeface="Gill Sans MT"/>
              </a:rPr>
              <a:t>In first 2 months (8 weeks)</a:t>
            </a:r>
          </a:p>
        </p:txBody>
      </p:sp>
      <p:sp>
        <p:nvSpPr>
          <p:cNvPr id="12" name="TextBox 11"/>
          <p:cNvSpPr txBox="1"/>
          <p:nvPr/>
        </p:nvSpPr>
        <p:spPr>
          <a:xfrm>
            <a:off x="3776384" y="4078941"/>
            <a:ext cx="1277471" cy="276999"/>
          </a:xfrm>
          <a:prstGeom prst="rect">
            <a:avLst/>
          </a:prstGeom>
          <a:noFill/>
        </p:spPr>
        <p:txBody>
          <a:bodyPr wrap="square" rtlCol="0">
            <a:spAutoFit/>
          </a:bodyPr>
          <a:lstStyle/>
          <a:p>
            <a:pPr algn="ctr"/>
            <a:r>
              <a:rPr lang="en-US" sz="1200" dirty="0">
                <a:solidFill>
                  <a:prstClr val="white"/>
                </a:solidFill>
                <a:latin typeface="Rockwell"/>
                <a:cs typeface="Rockwell"/>
              </a:rPr>
              <a:t>2 absences</a:t>
            </a:r>
          </a:p>
        </p:txBody>
      </p:sp>
      <p:sp>
        <p:nvSpPr>
          <p:cNvPr id="13" name="TextBox 12"/>
          <p:cNvSpPr txBox="1"/>
          <p:nvPr/>
        </p:nvSpPr>
        <p:spPr>
          <a:xfrm>
            <a:off x="4190996" y="4814046"/>
            <a:ext cx="1277471" cy="276999"/>
          </a:xfrm>
          <a:prstGeom prst="rect">
            <a:avLst/>
          </a:prstGeom>
          <a:noFill/>
        </p:spPr>
        <p:txBody>
          <a:bodyPr wrap="square" rtlCol="0">
            <a:spAutoFit/>
          </a:bodyPr>
          <a:lstStyle/>
          <a:p>
            <a:pPr algn="ctr"/>
            <a:r>
              <a:rPr lang="en-US" sz="1200" dirty="0">
                <a:solidFill>
                  <a:prstClr val="white"/>
                </a:solidFill>
                <a:latin typeface="Rockwell"/>
                <a:cs typeface="Rockwell"/>
              </a:rPr>
              <a:t>2-3 absences</a:t>
            </a:r>
          </a:p>
        </p:txBody>
      </p:sp>
      <p:sp>
        <p:nvSpPr>
          <p:cNvPr id="14" name="TextBox 13"/>
          <p:cNvSpPr txBox="1"/>
          <p:nvPr/>
        </p:nvSpPr>
        <p:spPr>
          <a:xfrm>
            <a:off x="4605617" y="5526023"/>
            <a:ext cx="1277471" cy="276999"/>
          </a:xfrm>
          <a:prstGeom prst="rect">
            <a:avLst/>
          </a:prstGeom>
          <a:noFill/>
        </p:spPr>
        <p:txBody>
          <a:bodyPr wrap="square" rtlCol="0">
            <a:spAutoFit/>
          </a:bodyPr>
          <a:lstStyle/>
          <a:p>
            <a:pPr algn="ctr"/>
            <a:r>
              <a:rPr lang="en-US" sz="1200" dirty="0">
                <a:solidFill>
                  <a:prstClr val="white"/>
                </a:solidFill>
                <a:latin typeface="Rockwell"/>
                <a:cs typeface="Rockwell"/>
              </a:rPr>
              <a:t>4 absences</a:t>
            </a:r>
          </a:p>
        </p:txBody>
      </p:sp>
      <p:sp>
        <p:nvSpPr>
          <p:cNvPr id="15" name="Left Arrow Callout 14"/>
          <p:cNvSpPr/>
          <p:nvPr/>
        </p:nvSpPr>
        <p:spPr>
          <a:xfrm>
            <a:off x="6879855" y="5257241"/>
            <a:ext cx="1323768" cy="874340"/>
          </a:xfrm>
          <a:prstGeom prst="leftArrowCallout">
            <a:avLst>
              <a:gd name="adj1" fmla="val 25000"/>
              <a:gd name="adj2" fmla="val 25000"/>
              <a:gd name="adj3" fmla="val 41285"/>
              <a:gd name="adj4" fmla="val 71743"/>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prstClr val="white"/>
                </a:solidFill>
                <a:latin typeface="Gill Sans MT"/>
                <a:cs typeface="Gill Sans MT"/>
              </a:rPr>
              <a:t>Missing 10% any time after</a:t>
            </a:r>
          </a:p>
        </p:txBody>
      </p:sp>
      <p:grpSp>
        <p:nvGrpSpPr>
          <p:cNvPr id="17" name="Shape 448"/>
          <p:cNvGrpSpPr/>
          <p:nvPr/>
        </p:nvGrpSpPr>
        <p:grpSpPr>
          <a:xfrm>
            <a:off x="449700" y="1255423"/>
            <a:ext cx="313910" cy="227819"/>
            <a:chOff x="3932350" y="3714775"/>
            <a:chExt cx="439650" cy="319075"/>
          </a:xfrm>
        </p:grpSpPr>
        <p:sp>
          <p:nvSpPr>
            <p:cNvPr id="18" name="Shape 449"/>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450"/>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451"/>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452"/>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453"/>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898464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month of school predicts chronic absence</a:t>
            </a:r>
          </a:p>
        </p:txBody>
      </p:sp>
      <p:graphicFrame>
        <p:nvGraphicFramePr>
          <p:cNvPr id="3" name="Chart 2"/>
          <p:cNvGraphicFramePr>
            <a:graphicFrameLocks/>
          </p:cNvGraphicFramePr>
          <p:nvPr>
            <p:extLst>
              <p:ext uri="{D42A27DB-BD31-4B8C-83A1-F6EECF244321}">
                <p14:modId xmlns:p14="http://schemas.microsoft.com/office/powerpoint/2010/main" val="2096394766"/>
              </p:ext>
            </p:extLst>
          </p:nvPr>
        </p:nvGraphicFramePr>
        <p:xfrm>
          <a:off x="793247" y="2652888"/>
          <a:ext cx="6713863" cy="40300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741333" y="606780"/>
            <a:ext cx="4162778" cy="19082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kern="0" dirty="0">
                <a:solidFill>
                  <a:srgbClr val="1B637A"/>
                </a:solidFill>
                <a:latin typeface="Gill Sans MT"/>
                <a:cs typeface="Gill Sans MT"/>
              </a:rPr>
              <a:t>Baltimore students who missed 2-4 days of school in September were </a:t>
            </a:r>
            <a:r>
              <a:rPr lang="en-US" b="1" kern="0" dirty="0">
                <a:solidFill>
                  <a:schemeClr val="accent3"/>
                </a:solidFill>
                <a:latin typeface="Gill Sans MT"/>
                <a:cs typeface="Gill Sans MT"/>
              </a:rPr>
              <a:t>5 times </a:t>
            </a:r>
            <a:r>
              <a:rPr lang="en-US" b="1" kern="0" dirty="0">
                <a:solidFill>
                  <a:srgbClr val="1B637A"/>
                </a:solidFill>
                <a:latin typeface="Gill Sans MT"/>
                <a:cs typeface="Gill Sans MT"/>
              </a:rPr>
              <a:t>as likely to be chronically absent.</a:t>
            </a:r>
          </a:p>
          <a:p>
            <a:pPr marL="285750" indent="-285750">
              <a:spcAft>
                <a:spcPts val="1200"/>
              </a:spcAft>
              <a:buFont typeface="Arial" panose="020B0604020202020204" pitchFamily="34" charset="0"/>
              <a:buChar char="•"/>
            </a:pPr>
            <a:r>
              <a:rPr lang="en-US" b="1" kern="0" dirty="0">
                <a:solidFill>
                  <a:srgbClr val="1B637A"/>
                </a:solidFill>
                <a:latin typeface="Gill Sans MT"/>
                <a:cs typeface="Gill Sans MT"/>
              </a:rPr>
              <a:t>Students who missed 5 or more days of school in September were </a:t>
            </a:r>
            <a:r>
              <a:rPr lang="en-US" b="1" kern="0" dirty="0">
                <a:solidFill>
                  <a:srgbClr val="84B45E"/>
                </a:solidFill>
                <a:latin typeface="Gill Sans MT"/>
                <a:cs typeface="Gill Sans MT"/>
              </a:rPr>
              <a:t>16 times </a:t>
            </a:r>
            <a:r>
              <a:rPr lang="en-US" b="1" kern="0" dirty="0">
                <a:solidFill>
                  <a:srgbClr val="1B637A"/>
                </a:solidFill>
                <a:latin typeface="Gill Sans MT"/>
                <a:cs typeface="Gill Sans MT"/>
              </a:rPr>
              <a:t>as likely to be chronically absent.</a:t>
            </a:r>
          </a:p>
          <a:p>
            <a:endParaRPr lang="en-US" dirty="0">
              <a:solidFill>
                <a:srgbClr val="1B637A"/>
              </a:solidFill>
              <a:latin typeface="Gill Sans MT"/>
              <a:cs typeface="Gill Sans MT"/>
            </a:endParaRPr>
          </a:p>
        </p:txBody>
      </p:sp>
      <p:grpSp>
        <p:nvGrpSpPr>
          <p:cNvPr id="5" name="Shape 448"/>
          <p:cNvGrpSpPr/>
          <p:nvPr/>
        </p:nvGrpSpPr>
        <p:grpSpPr>
          <a:xfrm>
            <a:off x="453727" y="1306223"/>
            <a:ext cx="313910" cy="227819"/>
            <a:chOff x="3932350" y="3714775"/>
            <a:chExt cx="439650" cy="319075"/>
          </a:xfrm>
        </p:grpSpPr>
        <p:sp>
          <p:nvSpPr>
            <p:cNvPr id="6" name="Shape 449"/>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50"/>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451"/>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452"/>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453"/>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697667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Tier 2 Interventions</a:t>
            </a:r>
          </a:p>
        </p:txBody>
      </p:sp>
      <p:graphicFrame>
        <p:nvGraphicFramePr>
          <p:cNvPr id="3" name="Diagram 2"/>
          <p:cNvGraphicFramePr/>
          <p:nvPr>
            <p:extLst>
              <p:ext uri="{D42A27DB-BD31-4B8C-83A1-F6EECF244321}">
                <p14:modId xmlns:p14="http://schemas.microsoft.com/office/powerpoint/2010/main" val="2142666450"/>
              </p:ext>
            </p:extLst>
          </p:nvPr>
        </p:nvGraphicFramePr>
        <p:xfrm>
          <a:off x="999065" y="2311400"/>
          <a:ext cx="77046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Shape 658"/>
          <p:cNvGrpSpPr/>
          <p:nvPr/>
        </p:nvGrpSpPr>
        <p:grpSpPr>
          <a:xfrm>
            <a:off x="345805" y="1192285"/>
            <a:ext cx="384328" cy="368673"/>
            <a:chOff x="5233525" y="4954450"/>
            <a:chExt cx="538275" cy="516350"/>
          </a:xfrm>
        </p:grpSpPr>
        <p:sp>
          <p:nvSpPr>
            <p:cNvPr id="5"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69598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Site-Level Strategies</a:t>
            </a:r>
          </a:p>
        </p:txBody>
      </p:sp>
      <p:graphicFrame>
        <p:nvGraphicFramePr>
          <p:cNvPr id="3" name="Diagram 2"/>
          <p:cNvGraphicFramePr/>
          <p:nvPr>
            <p:extLst/>
          </p:nvPr>
        </p:nvGraphicFramePr>
        <p:xfrm>
          <a:off x="1146026" y="2379133"/>
          <a:ext cx="733757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hape 331"/>
          <p:cNvSpPr/>
          <p:nvPr/>
        </p:nvSpPr>
        <p:spPr>
          <a:xfrm>
            <a:off x="381166" y="1131041"/>
            <a:ext cx="519241" cy="51924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448926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Teams: Shifting Paradigms</a:t>
            </a:r>
          </a:p>
        </p:txBody>
      </p:sp>
      <p:sp>
        <p:nvSpPr>
          <p:cNvPr id="3" name="Text Placeholder 2"/>
          <p:cNvSpPr>
            <a:spLocks noGrp="1"/>
          </p:cNvSpPr>
          <p:nvPr>
            <p:ph type="body" idx="1"/>
          </p:nvPr>
        </p:nvSpPr>
        <p:spPr>
          <a:xfrm>
            <a:off x="520165" y="2356367"/>
            <a:ext cx="5572767" cy="4211599"/>
          </a:xfrm>
        </p:spPr>
        <p:txBody>
          <a:bodyPr/>
          <a:lstStyle/>
          <a:p>
            <a:r>
              <a:rPr lang="en-US" b="1" dirty="0">
                <a:solidFill>
                  <a:srgbClr val="1B637A"/>
                </a:solidFill>
              </a:rPr>
              <a:t>Old Practice: </a:t>
            </a:r>
          </a:p>
          <a:p>
            <a:pPr marL="457200" indent="-457200">
              <a:buClr>
                <a:schemeClr val="accent3"/>
              </a:buClr>
              <a:buFont typeface="Wingdings" charset="2"/>
              <a:buChar char="ü"/>
            </a:pPr>
            <a:r>
              <a:rPr lang="en-US" dirty="0">
                <a:solidFill>
                  <a:srgbClr val="1B637A"/>
                </a:solidFill>
              </a:rPr>
              <a:t>Reacted to lagging indicators often after many absences had added up. </a:t>
            </a:r>
          </a:p>
          <a:p>
            <a:pPr marL="457200" indent="-457200">
              <a:buClr>
                <a:schemeClr val="accent3"/>
              </a:buClr>
              <a:buFont typeface="Wingdings" charset="2"/>
              <a:buChar char="ü"/>
            </a:pPr>
            <a:r>
              <a:rPr lang="en-US" dirty="0">
                <a:solidFill>
                  <a:srgbClr val="1B637A"/>
                </a:solidFill>
              </a:rPr>
              <a:t>Monitored only unexcused absences. </a:t>
            </a:r>
          </a:p>
          <a:p>
            <a:pPr marL="457200" indent="-457200">
              <a:buClr>
                <a:schemeClr val="accent3"/>
              </a:buClr>
              <a:buFont typeface="Wingdings" charset="2"/>
              <a:buChar char="ü"/>
            </a:pPr>
            <a:r>
              <a:rPr lang="en-US" dirty="0">
                <a:solidFill>
                  <a:srgbClr val="1B637A"/>
                </a:solidFill>
              </a:rPr>
              <a:t>Focused on individual students and their families.</a:t>
            </a:r>
          </a:p>
          <a:p>
            <a:pPr marL="457200" indent="-457200">
              <a:buClr>
                <a:schemeClr val="accent3"/>
              </a:buClr>
              <a:buFont typeface="Wingdings" charset="2"/>
              <a:buChar char="ü"/>
            </a:pPr>
            <a:r>
              <a:rPr lang="en-US" dirty="0">
                <a:solidFill>
                  <a:srgbClr val="1B637A"/>
                </a:solidFill>
              </a:rPr>
              <a:t>Offered punitive responses.</a:t>
            </a:r>
          </a:p>
          <a:p>
            <a:endParaRPr lang="en-US" dirty="0">
              <a:solidFill>
                <a:srgbClr val="1B637A"/>
              </a:solidFill>
            </a:endParaRPr>
          </a:p>
        </p:txBody>
      </p:sp>
      <p:grpSp>
        <p:nvGrpSpPr>
          <p:cNvPr id="6" name="Group 5"/>
          <p:cNvGrpSpPr/>
          <p:nvPr/>
        </p:nvGrpSpPr>
        <p:grpSpPr>
          <a:xfrm>
            <a:off x="5709034" y="707633"/>
            <a:ext cx="3197225" cy="3032215"/>
            <a:chOff x="5580180" y="1280809"/>
            <a:chExt cx="3197225" cy="3032215"/>
          </a:xfrm>
        </p:grpSpPr>
        <p:pic>
          <p:nvPicPr>
            <p:cNvPr id="4" name="Picture 2" descr="https://d1n0c1ufntxbvh.cloudfront.net/photo/6bfdccd6/5032/114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80" y="1280809"/>
              <a:ext cx="3197225" cy="21511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180" y="3605138"/>
              <a:ext cx="3197225" cy="707886"/>
            </a:xfrm>
            <a:prstGeom prst="rect">
              <a:avLst/>
            </a:prstGeom>
            <a:noFill/>
          </p:spPr>
          <p:txBody>
            <a:bodyPr wrap="square" rtlCol="0">
              <a:spAutoFit/>
            </a:bodyPr>
            <a:lstStyle/>
            <a:p>
              <a:pPr algn="ctr"/>
              <a:r>
                <a:rPr lang="en-US" sz="1000" dirty="0">
                  <a:latin typeface="Gill Sans MT"/>
                  <a:cs typeface="Gill Sans MT"/>
                </a:rPr>
                <a:t>A mother is led away in handcuffs during a 2011 “truancy sweep” in Orange County, California. </a:t>
              </a:r>
            </a:p>
            <a:p>
              <a:pPr algn="ctr"/>
              <a:r>
                <a:rPr lang="en-US" sz="1000" dirty="0">
                  <a:latin typeface="Gill Sans MT"/>
                  <a:cs typeface="Gill Sans MT"/>
                </a:rPr>
                <a:t>MICHAEL GOULDING/THE ORANGE COUNTY REGISTER, VIA ZUMA PRESS </a:t>
              </a:r>
              <a:endParaRPr lang="en-US" sz="1000" dirty="0">
                <a:effectLst/>
                <a:latin typeface="Gill Sans MT"/>
                <a:cs typeface="Gill Sans MT"/>
              </a:endParaRPr>
            </a:p>
          </p:txBody>
        </p:sp>
      </p:grpSp>
      <p:grpSp>
        <p:nvGrpSpPr>
          <p:cNvPr id="7" name="Shape 382"/>
          <p:cNvGrpSpPr>
            <a:grpSpLocks/>
          </p:cNvGrpSpPr>
          <p:nvPr/>
        </p:nvGrpSpPr>
        <p:grpSpPr bwMode="auto">
          <a:xfrm>
            <a:off x="397825" y="1172633"/>
            <a:ext cx="146050" cy="482600"/>
            <a:chOff x="3384375" y="2267500"/>
            <a:chExt cx="203375" cy="507825"/>
          </a:xfrm>
        </p:grpSpPr>
        <p:sp>
          <p:nvSpPr>
            <p:cNvPr id="8" name="Shape 383"/>
            <p:cNvSpPr>
              <a:spLocks/>
            </p:cNvSpPr>
            <p:nvPr/>
          </p:nvSpPr>
          <p:spPr bwMode="auto">
            <a:xfrm>
              <a:off x="3384375" y="2373425"/>
              <a:ext cx="203375" cy="401900"/>
            </a:xfrm>
            <a:custGeom>
              <a:avLst/>
              <a:gdLst>
                <a:gd name="T0" fmla="*/ 4701 w 8135"/>
                <a:gd name="T1" fmla="*/ 74 h 16076"/>
                <a:gd name="T2" fmla="*/ 4068 w 8135"/>
                <a:gd name="T3" fmla="*/ 196 h 16076"/>
                <a:gd name="T4" fmla="*/ 3654 w 8135"/>
                <a:gd name="T5" fmla="*/ 147 h 16076"/>
                <a:gd name="T6" fmla="*/ 3240 w 8135"/>
                <a:gd name="T7" fmla="*/ 1 h 16076"/>
                <a:gd name="T8" fmla="*/ 2558 w 8135"/>
                <a:gd name="T9" fmla="*/ 171 h 16076"/>
                <a:gd name="T10" fmla="*/ 1973 w 8135"/>
                <a:gd name="T11" fmla="*/ 464 h 16076"/>
                <a:gd name="T12" fmla="*/ 1486 w 8135"/>
                <a:gd name="T13" fmla="*/ 878 h 16076"/>
                <a:gd name="T14" fmla="*/ 853 w 8135"/>
                <a:gd name="T15" fmla="*/ 1779 h 16076"/>
                <a:gd name="T16" fmla="*/ 341 w 8135"/>
                <a:gd name="T17" fmla="*/ 3167 h 16076"/>
                <a:gd name="T18" fmla="*/ 73 w 8135"/>
                <a:gd name="T19" fmla="*/ 4896 h 16076"/>
                <a:gd name="T20" fmla="*/ 0 w 8135"/>
                <a:gd name="T21" fmla="*/ 6869 h 16076"/>
                <a:gd name="T22" fmla="*/ 49 w 8135"/>
                <a:gd name="T23" fmla="*/ 7161 h 16076"/>
                <a:gd name="T24" fmla="*/ 268 w 8135"/>
                <a:gd name="T25" fmla="*/ 7502 h 16076"/>
                <a:gd name="T26" fmla="*/ 658 w 8135"/>
                <a:gd name="T27" fmla="*/ 7648 h 16076"/>
                <a:gd name="T28" fmla="*/ 926 w 8135"/>
                <a:gd name="T29" fmla="*/ 7575 h 16076"/>
                <a:gd name="T30" fmla="*/ 1218 w 8135"/>
                <a:gd name="T31" fmla="*/ 7307 h 16076"/>
                <a:gd name="T32" fmla="*/ 1316 w 8135"/>
                <a:gd name="T33" fmla="*/ 6869 h 16076"/>
                <a:gd name="T34" fmla="*/ 1413 w 8135"/>
                <a:gd name="T35" fmla="*/ 5554 h 16076"/>
                <a:gd name="T36" fmla="*/ 1754 w 8135"/>
                <a:gd name="T37" fmla="*/ 3532 h 16076"/>
                <a:gd name="T38" fmla="*/ 2046 w 8135"/>
                <a:gd name="T39" fmla="*/ 2607 h 16076"/>
                <a:gd name="T40" fmla="*/ 2095 w 8135"/>
                <a:gd name="T41" fmla="*/ 2631 h 16076"/>
                <a:gd name="T42" fmla="*/ 2071 w 8135"/>
                <a:gd name="T43" fmla="*/ 4555 h 16076"/>
                <a:gd name="T44" fmla="*/ 1535 w 8135"/>
                <a:gd name="T45" fmla="*/ 13128 h 16076"/>
                <a:gd name="T46" fmla="*/ 1389 w 8135"/>
                <a:gd name="T47" fmla="*/ 15247 h 16076"/>
                <a:gd name="T48" fmla="*/ 1559 w 8135"/>
                <a:gd name="T49" fmla="*/ 15710 h 16076"/>
                <a:gd name="T50" fmla="*/ 1924 w 8135"/>
                <a:gd name="T51" fmla="*/ 16026 h 16076"/>
                <a:gd name="T52" fmla="*/ 2217 w 8135"/>
                <a:gd name="T53" fmla="*/ 16075 h 16076"/>
                <a:gd name="T54" fmla="*/ 2509 w 8135"/>
                <a:gd name="T55" fmla="*/ 16026 h 16076"/>
                <a:gd name="T56" fmla="*/ 2874 w 8135"/>
                <a:gd name="T57" fmla="*/ 15758 h 16076"/>
                <a:gd name="T58" fmla="*/ 3045 w 8135"/>
                <a:gd name="T59" fmla="*/ 15344 h 16076"/>
                <a:gd name="T60" fmla="*/ 3727 w 8135"/>
                <a:gd name="T61" fmla="*/ 8452 h 16076"/>
                <a:gd name="T62" fmla="*/ 3873 w 8135"/>
                <a:gd name="T63" fmla="*/ 8208 h 16076"/>
                <a:gd name="T64" fmla="*/ 4068 w 8135"/>
                <a:gd name="T65" fmla="*/ 8160 h 16076"/>
                <a:gd name="T66" fmla="*/ 4311 w 8135"/>
                <a:gd name="T67" fmla="*/ 8282 h 16076"/>
                <a:gd name="T68" fmla="*/ 4433 w 8135"/>
                <a:gd name="T69" fmla="*/ 8525 h 16076"/>
                <a:gd name="T70" fmla="*/ 5115 w 8135"/>
                <a:gd name="T71" fmla="*/ 15491 h 16076"/>
                <a:gd name="T72" fmla="*/ 5358 w 8135"/>
                <a:gd name="T73" fmla="*/ 15880 h 16076"/>
                <a:gd name="T74" fmla="*/ 5748 w 8135"/>
                <a:gd name="T75" fmla="*/ 16075 h 16076"/>
                <a:gd name="T76" fmla="*/ 6040 w 8135"/>
                <a:gd name="T77" fmla="*/ 16075 h 16076"/>
                <a:gd name="T78" fmla="*/ 6357 w 8135"/>
                <a:gd name="T79" fmla="*/ 15953 h 16076"/>
                <a:gd name="T80" fmla="*/ 6674 w 8135"/>
                <a:gd name="T81" fmla="*/ 15564 h 16076"/>
                <a:gd name="T82" fmla="*/ 6747 w 8135"/>
                <a:gd name="T83" fmla="*/ 15077 h 16076"/>
                <a:gd name="T84" fmla="*/ 6333 w 8135"/>
                <a:gd name="T85" fmla="*/ 8890 h 16076"/>
                <a:gd name="T86" fmla="*/ 6040 w 8135"/>
                <a:gd name="T87" fmla="*/ 3167 h 16076"/>
                <a:gd name="T88" fmla="*/ 6040 w 8135"/>
                <a:gd name="T89" fmla="*/ 2582 h 16076"/>
                <a:gd name="T90" fmla="*/ 6138 w 8135"/>
                <a:gd name="T91" fmla="*/ 2680 h 16076"/>
                <a:gd name="T92" fmla="*/ 6503 w 8135"/>
                <a:gd name="T93" fmla="*/ 4117 h 16076"/>
                <a:gd name="T94" fmla="*/ 6795 w 8135"/>
                <a:gd name="T95" fmla="*/ 6260 h 16076"/>
                <a:gd name="T96" fmla="*/ 6844 w 8135"/>
                <a:gd name="T97" fmla="*/ 7015 h 16076"/>
                <a:gd name="T98" fmla="*/ 6990 w 8135"/>
                <a:gd name="T99" fmla="*/ 7405 h 16076"/>
                <a:gd name="T100" fmla="*/ 7331 w 8135"/>
                <a:gd name="T101" fmla="*/ 7624 h 16076"/>
                <a:gd name="T102" fmla="*/ 7624 w 8135"/>
                <a:gd name="T103" fmla="*/ 7624 h 16076"/>
                <a:gd name="T104" fmla="*/ 7964 w 8135"/>
                <a:gd name="T105" fmla="*/ 7405 h 16076"/>
                <a:gd name="T106" fmla="*/ 8111 w 8135"/>
                <a:gd name="T107" fmla="*/ 7015 h 16076"/>
                <a:gd name="T108" fmla="*/ 8111 w 8135"/>
                <a:gd name="T109" fmla="*/ 5505 h 16076"/>
                <a:gd name="T110" fmla="*/ 7964 w 8135"/>
                <a:gd name="T111" fmla="*/ 3703 h 16076"/>
                <a:gd name="T112" fmla="*/ 7599 w 8135"/>
                <a:gd name="T113" fmla="*/ 2168 h 16076"/>
                <a:gd name="T114" fmla="*/ 7063 w 8135"/>
                <a:gd name="T115" fmla="*/ 1170 h 16076"/>
                <a:gd name="T116" fmla="*/ 6625 w 8135"/>
                <a:gd name="T117" fmla="*/ 707 h 16076"/>
                <a:gd name="T118" fmla="*/ 6065 w 8135"/>
                <a:gd name="T119" fmla="*/ 342 h 16076"/>
                <a:gd name="T120" fmla="*/ 5407 w 8135"/>
                <a:gd name="T121" fmla="*/ 98 h 16076"/>
                <a:gd name="T122" fmla="*/ 4896 w 8135"/>
                <a:gd name="T123" fmla="*/ 1 h 16076"/>
                <a:gd name="T124" fmla="*/ 0 w 8135"/>
                <a:gd name="T125" fmla="*/ 0 h 16076"/>
                <a:gd name="T126" fmla="*/ 8135 w 8135"/>
                <a:gd name="T127" fmla="*/ 16076 h 16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9" name="Shape 384"/>
            <p:cNvSpPr>
              <a:spLocks/>
            </p:cNvSpPr>
            <p:nvPr/>
          </p:nvSpPr>
          <p:spPr bwMode="auto">
            <a:xfrm>
              <a:off x="3443425" y="2267500"/>
              <a:ext cx="85275" cy="93775"/>
            </a:xfrm>
            <a:custGeom>
              <a:avLst/>
              <a:gdLst>
                <a:gd name="T0" fmla="*/ 1 w 3411"/>
                <a:gd name="T1" fmla="*/ 1705 h 3751"/>
                <a:gd name="T2" fmla="*/ 25 w 3411"/>
                <a:gd name="T3" fmla="*/ 1315 h 3751"/>
                <a:gd name="T4" fmla="*/ 123 w 3411"/>
                <a:gd name="T5" fmla="*/ 999 h 3751"/>
                <a:gd name="T6" fmla="*/ 293 w 3411"/>
                <a:gd name="T7" fmla="*/ 706 h 3751"/>
                <a:gd name="T8" fmla="*/ 488 w 3411"/>
                <a:gd name="T9" fmla="*/ 463 h 3751"/>
                <a:gd name="T10" fmla="*/ 756 w 3411"/>
                <a:gd name="T11" fmla="*/ 268 h 3751"/>
                <a:gd name="T12" fmla="*/ 1048 w 3411"/>
                <a:gd name="T13" fmla="*/ 122 h 3751"/>
                <a:gd name="T14" fmla="*/ 1365 w 3411"/>
                <a:gd name="T15" fmla="*/ 24 h 3751"/>
                <a:gd name="T16" fmla="*/ 1706 w 3411"/>
                <a:gd name="T17" fmla="*/ 0 h 3751"/>
                <a:gd name="T18" fmla="*/ 1876 w 3411"/>
                <a:gd name="T19" fmla="*/ 0 h 3751"/>
                <a:gd name="T20" fmla="*/ 2217 w 3411"/>
                <a:gd name="T21" fmla="*/ 49 h 3751"/>
                <a:gd name="T22" fmla="*/ 2509 w 3411"/>
                <a:gd name="T23" fmla="*/ 171 h 3751"/>
                <a:gd name="T24" fmla="*/ 2802 w 3411"/>
                <a:gd name="T25" fmla="*/ 341 h 3751"/>
                <a:gd name="T26" fmla="*/ 3021 w 3411"/>
                <a:gd name="T27" fmla="*/ 585 h 3751"/>
                <a:gd name="T28" fmla="*/ 3216 w 3411"/>
                <a:gd name="T29" fmla="*/ 852 h 3751"/>
                <a:gd name="T30" fmla="*/ 3337 w 3411"/>
                <a:gd name="T31" fmla="*/ 1145 h 3751"/>
                <a:gd name="T32" fmla="*/ 3411 w 3411"/>
                <a:gd name="T33" fmla="*/ 1510 h 3751"/>
                <a:gd name="T34" fmla="*/ 3411 w 3411"/>
                <a:gd name="T35" fmla="*/ 1705 h 3751"/>
                <a:gd name="T36" fmla="*/ 3386 w 3411"/>
                <a:gd name="T37" fmla="*/ 2095 h 3751"/>
                <a:gd name="T38" fmla="*/ 3289 w 3411"/>
                <a:gd name="T39" fmla="*/ 2460 h 3751"/>
                <a:gd name="T40" fmla="*/ 3118 w 3411"/>
                <a:gd name="T41" fmla="*/ 2801 h 3751"/>
                <a:gd name="T42" fmla="*/ 2923 w 3411"/>
                <a:gd name="T43" fmla="*/ 3117 h 3751"/>
                <a:gd name="T44" fmla="*/ 2656 w 3411"/>
                <a:gd name="T45" fmla="*/ 3385 h 3751"/>
                <a:gd name="T46" fmla="*/ 2363 w 3411"/>
                <a:gd name="T47" fmla="*/ 3580 h 3751"/>
                <a:gd name="T48" fmla="*/ 2047 w 3411"/>
                <a:gd name="T49" fmla="*/ 3702 h 3751"/>
                <a:gd name="T50" fmla="*/ 1706 w 3411"/>
                <a:gd name="T51" fmla="*/ 3751 h 3751"/>
                <a:gd name="T52" fmla="*/ 1535 w 3411"/>
                <a:gd name="T53" fmla="*/ 3751 h 3751"/>
                <a:gd name="T54" fmla="*/ 1194 w 3411"/>
                <a:gd name="T55" fmla="*/ 3653 h 3751"/>
                <a:gd name="T56" fmla="*/ 902 w 3411"/>
                <a:gd name="T57" fmla="*/ 3483 h 3751"/>
                <a:gd name="T58" fmla="*/ 610 w 3411"/>
                <a:gd name="T59" fmla="*/ 3264 h 3751"/>
                <a:gd name="T60" fmla="*/ 391 w 3411"/>
                <a:gd name="T61" fmla="*/ 2971 h 3751"/>
                <a:gd name="T62" fmla="*/ 196 w 3411"/>
                <a:gd name="T63" fmla="*/ 2630 h 3751"/>
                <a:gd name="T64" fmla="*/ 74 w 3411"/>
                <a:gd name="T65" fmla="*/ 2265 h 3751"/>
                <a:gd name="T66" fmla="*/ 1 w 3411"/>
                <a:gd name="T67" fmla="*/ 1900 h 3751"/>
                <a:gd name="T68" fmla="*/ 1 w 3411"/>
                <a:gd name="T69" fmla="*/ 1705 h 3751"/>
                <a:gd name="T70" fmla="*/ 0 w 3411"/>
                <a:gd name="T71" fmla="*/ 0 h 3751"/>
                <a:gd name="T72" fmla="*/ 3411 w 3411"/>
                <a:gd name="T73" fmla="*/ 3751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10" name="Shape 388"/>
          <p:cNvGrpSpPr>
            <a:grpSpLocks/>
          </p:cNvGrpSpPr>
          <p:nvPr/>
        </p:nvGrpSpPr>
        <p:grpSpPr bwMode="auto">
          <a:xfrm>
            <a:off x="695964" y="1174751"/>
            <a:ext cx="123825" cy="478367"/>
            <a:chOff x="4071800" y="2269925"/>
            <a:chExt cx="172925" cy="502950"/>
          </a:xfrm>
        </p:grpSpPr>
        <p:sp>
          <p:nvSpPr>
            <p:cNvPr id="11" name="Shape 389"/>
            <p:cNvSpPr>
              <a:spLocks/>
            </p:cNvSpPr>
            <p:nvPr/>
          </p:nvSpPr>
          <p:spPr bwMode="auto">
            <a:xfrm>
              <a:off x="4118075" y="2269925"/>
              <a:ext cx="80375" cy="91350"/>
            </a:xfrm>
            <a:custGeom>
              <a:avLst/>
              <a:gdLst>
                <a:gd name="T0" fmla="*/ 0 w 3215"/>
                <a:gd name="T1" fmla="*/ 1657 h 3654"/>
                <a:gd name="T2" fmla="*/ 24 w 3215"/>
                <a:gd name="T3" fmla="*/ 1291 h 3654"/>
                <a:gd name="T4" fmla="*/ 122 w 3215"/>
                <a:gd name="T5" fmla="*/ 975 h 3654"/>
                <a:gd name="T6" fmla="*/ 268 w 3215"/>
                <a:gd name="T7" fmla="*/ 682 h 3654"/>
                <a:gd name="T8" fmla="*/ 463 w 3215"/>
                <a:gd name="T9" fmla="*/ 439 h 3654"/>
                <a:gd name="T10" fmla="*/ 706 w 3215"/>
                <a:gd name="T11" fmla="*/ 244 h 3654"/>
                <a:gd name="T12" fmla="*/ 974 w 3215"/>
                <a:gd name="T13" fmla="*/ 122 h 3654"/>
                <a:gd name="T14" fmla="*/ 1291 w 3215"/>
                <a:gd name="T15" fmla="*/ 25 h 3654"/>
                <a:gd name="T16" fmla="*/ 1608 w 3215"/>
                <a:gd name="T17" fmla="*/ 0 h 3654"/>
                <a:gd name="T18" fmla="*/ 1778 w 3215"/>
                <a:gd name="T19" fmla="*/ 0 h 3654"/>
                <a:gd name="T20" fmla="*/ 2095 w 3215"/>
                <a:gd name="T21" fmla="*/ 74 h 3654"/>
                <a:gd name="T22" fmla="*/ 2363 w 3215"/>
                <a:gd name="T23" fmla="*/ 171 h 3654"/>
                <a:gd name="T24" fmla="*/ 2630 w 3215"/>
                <a:gd name="T25" fmla="*/ 341 h 3654"/>
                <a:gd name="T26" fmla="*/ 2850 w 3215"/>
                <a:gd name="T27" fmla="*/ 561 h 3654"/>
                <a:gd name="T28" fmla="*/ 3020 w 3215"/>
                <a:gd name="T29" fmla="*/ 829 h 3654"/>
                <a:gd name="T30" fmla="*/ 3142 w 3215"/>
                <a:gd name="T31" fmla="*/ 1121 h 3654"/>
                <a:gd name="T32" fmla="*/ 3215 w 3215"/>
                <a:gd name="T33" fmla="*/ 1462 h 3654"/>
                <a:gd name="T34" fmla="*/ 3215 w 3215"/>
                <a:gd name="T35" fmla="*/ 1657 h 3654"/>
                <a:gd name="T36" fmla="*/ 3191 w 3215"/>
                <a:gd name="T37" fmla="*/ 2022 h 3654"/>
                <a:gd name="T38" fmla="*/ 3093 w 3215"/>
                <a:gd name="T39" fmla="*/ 2387 h 3654"/>
                <a:gd name="T40" fmla="*/ 2947 w 3215"/>
                <a:gd name="T41" fmla="*/ 2728 h 3654"/>
                <a:gd name="T42" fmla="*/ 2752 w 3215"/>
                <a:gd name="T43" fmla="*/ 3020 h 3654"/>
                <a:gd name="T44" fmla="*/ 2509 w 3215"/>
                <a:gd name="T45" fmla="*/ 3288 h 3654"/>
                <a:gd name="T46" fmla="*/ 2241 w 3215"/>
                <a:gd name="T47" fmla="*/ 3483 h 3654"/>
                <a:gd name="T48" fmla="*/ 1924 w 3215"/>
                <a:gd name="T49" fmla="*/ 3605 h 3654"/>
                <a:gd name="T50" fmla="*/ 1608 w 3215"/>
                <a:gd name="T51" fmla="*/ 3654 h 3654"/>
                <a:gd name="T52" fmla="*/ 1437 w 3215"/>
                <a:gd name="T53" fmla="*/ 3629 h 3654"/>
                <a:gd name="T54" fmla="*/ 1120 w 3215"/>
                <a:gd name="T55" fmla="*/ 3556 h 3654"/>
                <a:gd name="T56" fmla="*/ 853 w 3215"/>
                <a:gd name="T57" fmla="*/ 3386 h 3654"/>
                <a:gd name="T58" fmla="*/ 585 w 3215"/>
                <a:gd name="T59" fmla="*/ 3167 h 3654"/>
                <a:gd name="T60" fmla="*/ 365 w 3215"/>
                <a:gd name="T61" fmla="*/ 2874 h 3654"/>
                <a:gd name="T62" fmla="*/ 195 w 3215"/>
                <a:gd name="T63" fmla="*/ 2558 h 3654"/>
                <a:gd name="T64" fmla="*/ 73 w 3215"/>
                <a:gd name="T65" fmla="*/ 2217 h 3654"/>
                <a:gd name="T66" fmla="*/ 0 w 3215"/>
                <a:gd name="T67" fmla="*/ 1827 h 3654"/>
                <a:gd name="T68" fmla="*/ 0 w 3215"/>
                <a:gd name="T69" fmla="*/ 1657 h 3654"/>
                <a:gd name="T70" fmla="*/ 0 w 3215"/>
                <a:gd name="T71" fmla="*/ 0 h 3654"/>
                <a:gd name="T72" fmla="*/ 3215 w 3215"/>
                <a:gd name="T73" fmla="*/ 3654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 name="Shape 390"/>
            <p:cNvSpPr>
              <a:spLocks/>
            </p:cNvSpPr>
            <p:nvPr/>
          </p:nvSpPr>
          <p:spPr bwMode="auto">
            <a:xfrm>
              <a:off x="4071800" y="2372825"/>
              <a:ext cx="172925" cy="400050"/>
            </a:xfrm>
            <a:custGeom>
              <a:avLst/>
              <a:gdLst>
                <a:gd name="T0" fmla="*/ 3848 w 6917"/>
                <a:gd name="T1" fmla="*/ 147 h 16002"/>
                <a:gd name="T2" fmla="*/ 3264 w 6917"/>
                <a:gd name="T3" fmla="*/ 195 h 16002"/>
                <a:gd name="T4" fmla="*/ 2728 w 6917"/>
                <a:gd name="T5" fmla="*/ 0 h 16002"/>
                <a:gd name="T6" fmla="*/ 2022 w 6917"/>
                <a:gd name="T7" fmla="*/ 293 h 16002"/>
                <a:gd name="T8" fmla="*/ 950 w 6917"/>
                <a:gd name="T9" fmla="*/ 1413 h 16002"/>
                <a:gd name="T10" fmla="*/ 317 w 6917"/>
                <a:gd name="T11" fmla="*/ 3191 h 16002"/>
                <a:gd name="T12" fmla="*/ 24 w 6917"/>
                <a:gd name="T13" fmla="*/ 5529 h 16002"/>
                <a:gd name="T14" fmla="*/ 24 w 6917"/>
                <a:gd name="T15" fmla="*/ 7015 h 16002"/>
                <a:gd name="T16" fmla="*/ 244 w 6917"/>
                <a:gd name="T17" fmla="*/ 7502 h 16002"/>
                <a:gd name="T18" fmla="*/ 487 w 6917"/>
                <a:gd name="T19" fmla="*/ 7624 h 16002"/>
                <a:gd name="T20" fmla="*/ 877 w 6917"/>
                <a:gd name="T21" fmla="*/ 7404 h 16002"/>
                <a:gd name="T22" fmla="*/ 974 w 6917"/>
                <a:gd name="T23" fmla="*/ 6869 h 16002"/>
                <a:gd name="T24" fmla="*/ 1291 w 6917"/>
                <a:gd name="T25" fmla="*/ 4092 h 16002"/>
                <a:gd name="T26" fmla="*/ 1413 w 6917"/>
                <a:gd name="T27" fmla="*/ 3094 h 16002"/>
                <a:gd name="T28" fmla="*/ 1437 w 6917"/>
                <a:gd name="T29" fmla="*/ 2387 h 16002"/>
                <a:gd name="T30" fmla="*/ 1656 w 6917"/>
                <a:gd name="T31" fmla="*/ 2046 h 16002"/>
                <a:gd name="T32" fmla="*/ 1486 w 6917"/>
                <a:gd name="T33" fmla="*/ 2680 h 16002"/>
                <a:gd name="T34" fmla="*/ 1681 w 6917"/>
                <a:gd name="T35" fmla="*/ 3264 h 16002"/>
                <a:gd name="T36" fmla="*/ 1900 w 6917"/>
                <a:gd name="T37" fmla="*/ 3775 h 16002"/>
                <a:gd name="T38" fmla="*/ 1900 w 6917"/>
                <a:gd name="T39" fmla="*/ 4725 h 16002"/>
                <a:gd name="T40" fmla="*/ 1510 w 6917"/>
                <a:gd name="T41" fmla="*/ 5894 h 16002"/>
                <a:gd name="T42" fmla="*/ 1169 w 6917"/>
                <a:gd name="T43" fmla="*/ 7599 h 16002"/>
                <a:gd name="T44" fmla="*/ 1242 w 6917"/>
                <a:gd name="T45" fmla="*/ 9962 h 16002"/>
                <a:gd name="T46" fmla="*/ 1340 w 6917"/>
                <a:gd name="T47" fmla="*/ 15271 h 16002"/>
                <a:gd name="T48" fmla="*/ 1486 w 6917"/>
                <a:gd name="T49" fmla="*/ 15782 h 16002"/>
                <a:gd name="T50" fmla="*/ 1827 w 6917"/>
                <a:gd name="T51" fmla="*/ 16002 h 16002"/>
                <a:gd name="T52" fmla="*/ 2168 w 6917"/>
                <a:gd name="T53" fmla="*/ 15904 h 16002"/>
                <a:gd name="T54" fmla="*/ 2411 w 6917"/>
                <a:gd name="T55" fmla="*/ 15490 h 16002"/>
                <a:gd name="T56" fmla="*/ 3142 w 6917"/>
                <a:gd name="T57" fmla="*/ 8427 h 16002"/>
                <a:gd name="T58" fmla="*/ 3361 w 6917"/>
                <a:gd name="T59" fmla="*/ 7989 h 16002"/>
                <a:gd name="T60" fmla="*/ 3629 w 6917"/>
                <a:gd name="T61" fmla="*/ 8062 h 16002"/>
                <a:gd name="T62" fmla="*/ 3775 w 6917"/>
                <a:gd name="T63" fmla="*/ 8525 h 16002"/>
                <a:gd name="T64" fmla="*/ 4530 w 6917"/>
                <a:gd name="T65" fmla="*/ 15636 h 16002"/>
                <a:gd name="T66" fmla="*/ 4847 w 6917"/>
                <a:gd name="T67" fmla="*/ 15953 h 16002"/>
                <a:gd name="T68" fmla="*/ 5188 w 6917"/>
                <a:gd name="T69" fmla="*/ 15977 h 16002"/>
                <a:gd name="T70" fmla="*/ 5504 w 6917"/>
                <a:gd name="T71" fmla="*/ 15661 h 16002"/>
                <a:gd name="T72" fmla="*/ 5577 w 6917"/>
                <a:gd name="T73" fmla="*/ 14686 h 16002"/>
                <a:gd name="T74" fmla="*/ 5724 w 6917"/>
                <a:gd name="T75" fmla="*/ 8793 h 16002"/>
                <a:gd name="T76" fmla="*/ 5699 w 6917"/>
                <a:gd name="T77" fmla="*/ 7210 h 16002"/>
                <a:gd name="T78" fmla="*/ 5212 w 6917"/>
                <a:gd name="T79" fmla="*/ 5383 h 16002"/>
                <a:gd name="T80" fmla="*/ 4993 w 6917"/>
                <a:gd name="T81" fmla="*/ 4433 h 16002"/>
                <a:gd name="T82" fmla="*/ 5066 w 6917"/>
                <a:gd name="T83" fmla="*/ 3410 h 16002"/>
                <a:gd name="T84" fmla="*/ 5310 w 6917"/>
                <a:gd name="T85" fmla="*/ 3167 h 16002"/>
                <a:gd name="T86" fmla="*/ 5431 w 6917"/>
                <a:gd name="T87" fmla="*/ 2485 h 16002"/>
                <a:gd name="T88" fmla="*/ 5261 w 6917"/>
                <a:gd name="T89" fmla="*/ 2046 h 16002"/>
                <a:gd name="T90" fmla="*/ 5504 w 6917"/>
                <a:gd name="T91" fmla="*/ 2533 h 16002"/>
                <a:gd name="T92" fmla="*/ 5456 w 6917"/>
                <a:gd name="T93" fmla="*/ 3288 h 16002"/>
                <a:gd name="T94" fmla="*/ 5772 w 6917"/>
                <a:gd name="T95" fmla="*/ 5091 h 16002"/>
                <a:gd name="T96" fmla="*/ 5943 w 6917"/>
                <a:gd name="T97" fmla="*/ 6869 h 16002"/>
                <a:gd name="T98" fmla="*/ 6113 w 6917"/>
                <a:gd name="T99" fmla="*/ 7502 h 16002"/>
                <a:gd name="T100" fmla="*/ 6430 w 6917"/>
                <a:gd name="T101" fmla="*/ 7624 h 16002"/>
                <a:gd name="T102" fmla="*/ 6746 w 6917"/>
                <a:gd name="T103" fmla="*/ 7404 h 16002"/>
                <a:gd name="T104" fmla="*/ 6917 w 6917"/>
                <a:gd name="T105" fmla="*/ 6869 h 16002"/>
                <a:gd name="T106" fmla="*/ 6844 w 6917"/>
                <a:gd name="T107" fmla="*/ 4896 h 16002"/>
                <a:gd name="T108" fmla="*/ 6479 w 6917"/>
                <a:gd name="T109" fmla="*/ 2704 h 16002"/>
                <a:gd name="T110" fmla="*/ 5748 w 6917"/>
                <a:gd name="T111" fmla="*/ 1072 h 16002"/>
                <a:gd name="T112" fmla="*/ 4749 w 6917"/>
                <a:gd name="T113" fmla="*/ 195 h 16002"/>
                <a:gd name="T114" fmla="*/ 4189 w 6917"/>
                <a:gd name="T115" fmla="*/ 0 h 16002"/>
                <a:gd name="T116" fmla="*/ 0 w 6917"/>
                <a:gd name="T117" fmla="*/ 0 h 16002"/>
                <a:gd name="T118" fmla="*/ 6917 w 6917"/>
                <a:gd name="T119" fmla="*/ 16002 h 16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6917" h="16002" fill="none" extrusionOk="0">
                  <a:moveTo>
                    <a:pt x="4189" y="0"/>
                  </a:moveTo>
                  <a:lnTo>
                    <a:pt x="4189" y="0"/>
                  </a:lnTo>
                  <a:lnTo>
                    <a:pt x="4019" y="98"/>
                  </a:lnTo>
                  <a:lnTo>
                    <a:pt x="3848" y="147"/>
                  </a:lnTo>
                  <a:lnTo>
                    <a:pt x="3653" y="195"/>
                  </a:lnTo>
                  <a:lnTo>
                    <a:pt x="3459" y="220"/>
                  </a:lnTo>
                  <a:lnTo>
                    <a:pt x="3264" y="195"/>
                  </a:lnTo>
                  <a:lnTo>
                    <a:pt x="3069" y="147"/>
                  </a:lnTo>
                  <a:lnTo>
                    <a:pt x="2898" y="98"/>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24" y="7015"/>
                  </a:lnTo>
                  <a:lnTo>
                    <a:pt x="49" y="7161"/>
                  </a:lnTo>
                  <a:lnTo>
                    <a:pt x="98" y="7307"/>
                  </a:lnTo>
                  <a:lnTo>
                    <a:pt x="171" y="7404"/>
                  </a:lnTo>
                  <a:lnTo>
                    <a:pt x="244" y="7502"/>
                  </a:lnTo>
                  <a:lnTo>
                    <a:pt x="317" y="7575"/>
                  </a:lnTo>
                  <a:lnTo>
                    <a:pt x="414" y="7624"/>
                  </a:lnTo>
                  <a:lnTo>
                    <a:pt x="487" y="7624"/>
                  </a:lnTo>
                  <a:lnTo>
                    <a:pt x="633" y="7624"/>
                  </a:lnTo>
                  <a:lnTo>
                    <a:pt x="731" y="7575"/>
                  </a:lnTo>
                  <a:lnTo>
                    <a:pt x="804" y="7502"/>
                  </a:lnTo>
                  <a:lnTo>
                    <a:pt x="877" y="7404"/>
                  </a:lnTo>
                  <a:lnTo>
                    <a:pt x="926" y="7307"/>
                  </a:lnTo>
                  <a:lnTo>
                    <a:pt x="950" y="7161"/>
                  </a:lnTo>
                  <a:lnTo>
                    <a:pt x="974" y="6869"/>
                  </a:lnTo>
                  <a:lnTo>
                    <a:pt x="999" y="6503"/>
                  </a:lnTo>
                  <a:lnTo>
                    <a:pt x="1023" y="6089"/>
                  </a:lnTo>
                  <a:lnTo>
                    <a:pt x="1145" y="5091"/>
                  </a:lnTo>
                  <a:lnTo>
                    <a:pt x="1291" y="4092"/>
                  </a:lnTo>
                  <a:lnTo>
                    <a:pt x="1364" y="3654"/>
                  </a:lnTo>
                  <a:lnTo>
                    <a:pt x="1461" y="3288"/>
                  </a:lnTo>
                  <a:lnTo>
                    <a:pt x="1413" y="3094"/>
                  </a:lnTo>
                  <a:lnTo>
                    <a:pt x="1388" y="2899"/>
                  </a:lnTo>
                  <a:lnTo>
                    <a:pt x="1388" y="2704"/>
                  </a:lnTo>
                  <a:lnTo>
                    <a:pt x="1413" y="2533"/>
                  </a:lnTo>
                  <a:lnTo>
                    <a:pt x="1437" y="2387"/>
                  </a:lnTo>
                  <a:lnTo>
                    <a:pt x="1510" y="2241"/>
                  </a:lnTo>
                  <a:lnTo>
                    <a:pt x="1583" y="2119"/>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900" y="3775"/>
                  </a:lnTo>
                  <a:lnTo>
                    <a:pt x="1924" y="3970"/>
                  </a:lnTo>
                  <a:lnTo>
                    <a:pt x="1949" y="4190"/>
                  </a:lnTo>
                  <a:lnTo>
                    <a:pt x="1924" y="4433"/>
                  </a:lnTo>
                  <a:lnTo>
                    <a:pt x="1900" y="4725"/>
                  </a:lnTo>
                  <a:lnTo>
                    <a:pt x="1827" y="5018"/>
                  </a:lnTo>
                  <a:lnTo>
                    <a:pt x="1705" y="5383"/>
                  </a:lnTo>
                  <a:lnTo>
                    <a:pt x="1510" y="5894"/>
                  </a:lnTo>
                  <a:lnTo>
                    <a:pt x="1364" y="6381"/>
                  </a:lnTo>
                  <a:lnTo>
                    <a:pt x="1267" y="6820"/>
                  </a:lnTo>
                  <a:lnTo>
                    <a:pt x="1218" y="7210"/>
                  </a:lnTo>
                  <a:lnTo>
                    <a:pt x="1169" y="7599"/>
                  </a:lnTo>
                  <a:lnTo>
                    <a:pt x="1169" y="7989"/>
                  </a:lnTo>
                  <a:lnTo>
                    <a:pt x="1194" y="8793"/>
                  </a:lnTo>
                  <a:lnTo>
                    <a:pt x="1242" y="9962"/>
                  </a:lnTo>
                  <a:lnTo>
                    <a:pt x="1291" y="11131"/>
                  </a:lnTo>
                  <a:lnTo>
                    <a:pt x="1315" y="13201"/>
                  </a:lnTo>
                  <a:lnTo>
                    <a:pt x="1340" y="14686"/>
                  </a:lnTo>
                  <a:lnTo>
                    <a:pt x="1340" y="15271"/>
                  </a:lnTo>
                  <a:lnTo>
                    <a:pt x="1364" y="15490"/>
                  </a:lnTo>
                  <a:lnTo>
                    <a:pt x="1413" y="15661"/>
                  </a:lnTo>
                  <a:lnTo>
                    <a:pt x="1486" y="15782"/>
                  </a:lnTo>
                  <a:lnTo>
                    <a:pt x="1583" y="15880"/>
                  </a:lnTo>
                  <a:lnTo>
                    <a:pt x="1656" y="15953"/>
                  </a:lnTo>
                  <a:lnTo>
                    <a:pt x="1729" y="15977"/>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427"/>
                  </a:lnTo>
                  <a:lnTo>
                    <a:pt x="3191" y="8257"/>
                  </a:lnTo>
                  <a:lnTo>
                    <a:pt x="3239" y="8159"/>
                  </a:lnTo>
                  <a:lnTo>
                    <a:pt x="3288" y="8062"/>
                  </a:lnTo>
                  <a:lnTo>
                    <a:pt x="3361" y="7989"/>
                  </a:lnTo>
                  <a:lnTo>
                    <a:pt x="3459" y="7965"/>
                  </a:lnTo>
                  <a:lnTo>
                    <a:pt x="3556" y="7989"/>
                  </a:lnTo>
                  <a:lnTo>
                    <a:pt x="3629" y="8062"/>
                  </a:lnTo>
                  <a:lnTo>
                    <a:pt x="3678" y="8159"/>
                  </a:lnTo>
                  <a:lnTo>
                    <a:pt x="3726" y="8257"/>
                  </a:lnTo>
                  <a:lnTo>
                    <a:pt x="3775" y="8427"/>
                  </a:lnTo>
                  <a:lnTo>
                    <a:pt x="3775" y="8525"/>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188" y="15977"/>
                  </a:lnTo>
                  <a:lnTo>
                    <a:pt x="5261" y="15953"/>
                  </a:lnTo>
                  <a:lnTo>
                    <a:pt x="5334" y="15880"/>
                  </a:lnTo>
                  <a:lnTo>
                    <a:pt x="5431" y="15782"/>
                  </a:lnTo>
                  <a:lnTo>
                    <a:pt x="5504" y="15661"/>
                  </a:lnTo>
                  <a:lnTo>
                    <a:pt x="5553" y="15490"/>
                  </a:lnTo>
                  <a:lnTo>
                    <a:pt x="5577" y="15271"/>
                  </a:lnTo>
                  <a:lnTo>
                    <a:pt x="5577" y="14686"/>
                  </a:lnTo>
                  <a:lnTo>
                    <a:pt x="5602" y="13201"/>
                  </a:lnTo>
                  <a:lnTo>
                    <a:pt x="5626" y="11131"/>
                  </a:lnTo>
                  <a:lnTo>
                    <a:pt x="5675" y="9962"/>
                  </a:lnTo>
                  <a:lnTo>
                    <a:pt x="5724" y="8793"/>
                  </a:lnTo>
                  <a:lnTo>
                    <a:pt x="5748" y="7989"/>
                  </a:lnTo>
                  <a:lnTo>
                    <a:pt x="5748" y="7599"/>
                  </a:lnTo>
                  <a:lnTo>
                    <a:pt x="5699" y="7210"/>
                  </a:lnTo>
                  <a:lnTo>
                    <a:pt x="5650" y="6820"/>
                  </a:lnTo>
                  <a:lnTo>
                    <a:pt x="5553" y="6381"/>
                  </a:lnTo>
                  <a:lnTo>
                    <a:pt x="5407" y="5894"/>
                  </a:lnTo>
                  <a:lnTo>
                    <a:pt x="5212" y="5383"/>
                  </a:lnTo>
                  <a:lnTo>
                    <a:pt x="5090" y="5018"/>
                  </a:lnTo>
                  <a:lnTo>
                    <a:pt x="5017" y="4725"/>
                  </a:lnTo>
                  <a:lnTo>
                    <a:pt x="4993" y="4433"/>
                  </a:lnTo>
                  <a:lnTo>
                    <a:pt x="4969" y="4190"/>
                  </a:lnTo>
                  <a:lnTo>
                    <a:pt x="4993" y="3970"/>
                  </a:lnTo>
                  <a:lnTo>
                    <a:pt x="5017" y="3775"/>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334" y="2119"/>
                  </a:lnTo>
                  <a:lnTo>
                    <a:pt x="5407" y="2241"/>
                  </a:lnTo>
                  <a:lnTo>
                    <a:pt x="5480" y="2387"/>
                  </a:lnTo>
                  <a:lnTo>
                    <a:pt x="5504" y="2533"/>
                  </a:lnTo>
                  <a:lnTo>
                    <a:pt x="5529" y="2704"/>
                  </a:lnTo>
                  <a:lnTo>
                    <a:pt x="5529" y="2899"/>
                  </a:lnTo>
                  <a:lnTo>
                    <a:pt x="5504" y="3094"/>
                  </a:lnTo>
                  <a:lnTo>
                    <a:pt x="5456" y="3288"/>
                  </a:lnTo>
                  <a:lnTo>
                    <a:pt x="5553" y="3654"/>
                  </a:lnTo>
                  <a:lnTo>
                    <a:pt x="5626" y="4092"/>
                  </a:lnTo>
                  <a:lnTo>
                    <a:pt x="5772" y="5091"/>
                  </a:lnTo>
                  <a:lnTo>
                    <a:pt x="5894" y="6089"/>
                  </a:lnTo>
                  <a:lnTo>
                    <a:pt x="5918" y="6503"/>
                  </a:lnTo>
                  <a:lnTo>
                    <a:pt x="5943" y="6869"/>
                  </a:lnTo>
                  <a:lnTo>
                    <a:pt x="5967" y="7161"/>
                  </a:lnTo>
                  <a:lnTo>
                    <a:pt x="5991" y="7307"/>
                  </a:lnTo>
                  <a:lnTo>
                    <a:pt x="6040" y="7404"/>
                  </a:lnTo>
                  <a:lnTo>
                    <a:pt x="6113" y="7502"/>
                  </a:lnTo>
                  <a:lnTo>
                    <a:pt x="6186" y="7575"/>
                  </a:lnTo>
                  <a:lnTo>
                    <a:pt x="6284"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Tree>
    <p:extLst>
      <p:ext uri="{BB962C8B-B14F-4D97-AF65-F5344CB8AC3E}">
        <p14:creationId xmlns:p14="http://schemas.microsoft.com/office/powerpoint/2010/main" val="1980009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Teams: Organizing the School Attendance Strategy</a:t>
            </a:r>
          </a:p>
        </p:txBody>
      </p:sp>
      <p:sp>
        <p:nvSpPr>
          <p:cNvPr id="3" name="Text Placeholder 2"/>
          <p:cNvSpPr>
            <a:spLocks noGrp="1"/>
          </p:cNvSpPr>
          <p:nvPr>
            <p:ph type="body" idx="1"/>
          </p:nvPr>
        </p:nvSpPr>
        <p:spPr>
          <a:xfrm>
            <a:off x="699491" y="2310812"/>
            <a:ext cx="7987335" cy="4211599"/>
          </a:xfrm>
        </p:spPr>
        <p:txBody>
          <a:bodyPr/>
          <a:lstStyle/>
          <a:p>
            <a:pPr marL="0" indent="0">
              <a:buClr>
                <a:schemeClr val="accent3"/>
              </a:buClr>
            </a:pPr>
            <a:r>
              <a:rPr lang="en-US" sz="2600" b="1" dirty="0">
                <a:solidFill>
                  <a:srgbClr val="1B637A"/>
                </a:solidFill>
              </a:rPr>
              <a:t>New Practice:</a:t>
            </a:r>
          </a:p>
          <a:p>
            <a:pPr marL="457200" indent="-457200">
              <a:buClr>
                <a:schemeClr val="accent3"/>
              </a:buClr>
              <a:buFont typeface="Wingdings" charset="2"/>
              <a:buChar char="ü"/>
            </a:pPr>
            <a:r>
              <a:rPr lang="en-US" sz="2600" dirty="0">
                <a:solidFill>
                  <a:srgbClr val="1B637A"/>
                </a:solidFill>
              </a:rPr>
              <a:t>Goal and action oriented.</a:t>
            </a:r>
          </a:p>
          <a:p>
            <a:pPr marL="457200" indent="-457200">
              <a:buClr>
                <a:schemeClr val="accent3"/>
              </a:buClr>
              <a:buFont typeface="Wingdings" charset="2"/>
              <a:buChar char="ü"/>
            </a:pPr>
            <a:r>
              <a:rPr lang="en-US" sz="2600" dirty="0">
                <a:solidFill>
                  <a:srgbClr val="1B637A"/>
                </a:solidFill>
              </a:rPr>
              <a:t>Coordinates the school’s multi-tiered strategy to reduce chronic absence.</a:t>
            </a:r>
          </a:p>
          <a:p>
            <a:pPr marL="457200" indent="-457200">
              <a:buClr>
                <a:schemeClr val="accent3"/>
              </a:buClr>
              <a:buFont typeface="Wingdings" charset="2"/>
              <a:buChar char="ü"/>
            </a:pPr>
            <a:r>
              <a:rPr lang="en-US" sz="2600" dirty="0">
                <a:solidFill>
                  <a:srgbClr val="1B637A"/>
                </a:solidFill>
              </a:rPr>
              <a:t>Uses qualitative and quantitative data to understand the attendance challenges at their school.</a:t>
            </a:r>
          </a:p>
          <a:p>
            <a:pPr marL="457200" indent="-457200">
              <a:buClr>
                <a:schemeClr val="accent3"/>
              </a:buClr>
              <a:buFont typeface="Wingdings" charset="2"/>
              <a:buChar char="ü"/>
            </a:pPr>
            <a:r>
              <a:rPr lang="en-US" sz="2600" dirty="0">
                <a:solidFill>
                  <a:srgbClr val="1B637A"/>
                </a:solidFill>
              </a:rPr>
              <a:t>Uses trend data to identify which sub-groups of students are most vulnerable to absenteeism.</a:t>
            </a:r>
          </a:p>
          <a:p>
            <a:pPr marL="457200" indent="-457200">
              <a:buClr>
                <a:schemeClr val="accent3"/>
              </a:buClr>
              <a:buFont typeface="Wingdings" charset="2"/>
              <a:buChar char="ü"/>
            </a:pPr>
            <a:r>
              <a:rPr lang="en-US" sz="2600" dirty="0">
                <a:solidFill>
                  <a:srgbClr val="1B637A"/>
                </a:solidFill>
              </a:rPr>
              <a:t>Connects families and students to needed resources.</a:t>
            </a:r>
          </a:p>
          <a:p>
            <a:pPr marL="457200" indent="-457200">
              <a:buClr>
                <a:schemeClr val="accent3"/>
              </a:buClr>
              <a:buFont typeface="Wingdings" charset="2"/>
              <a:buChar char="ü"/>
            </a:pPr>
            <a:r>
              <a:rPr lang="en-US" sz="2600" dirty="0">
                <a:solidFill>
                  <a:srgbClr val="1B637A"/>
                </a:solidFill>
              </a:rPr>
              <a:t>Monitors progress.</a:t>
            </a:r>
          </a:p>
          <a:p>
            <a:pPr marL="457200" indent="-457200">
              <a:buClr>
                <a:schemeClr val="accent3"/>
              </a:buClr>
              <a:buFont typeface="Wingdings" charset="2"/>
              <a:buChar char="ü"/>
            </a:pPr>
            <a:endParaRPr lang="en-US" sz="2400" dirty="0">
              <a:solidFill>
                <a:srgbClr val="1B637A"/>
              </a:solidFill>
            </a:endParaRPr>
          </a:p>
          <a:p>
            <a:pPr marL="457200" indent="-457200">
              <a:buClr>
                <a:schemeClr val="accent3"/>
              </a:buClr>
              <a:buFont typeface="Wingdings" charset="2"/>
              <a:buChar char="ü"/>
            </a:pPr>
            <a:endParaRPr lang="en-US" sz="2400" dirty="0">
              <a:solidFill>
                <a:srgbClr val="1B637A"/>
              </a:solidFill>
            </a:endParaRPr>
          </a:p>
        </p:txBody>
      </p:sp>
      <p:grpSp>
        <p:nvGrpSpPr>
          <p:cNvPr id="4" name="Shape 410"/>
          <p:cNvGrpSpPr/>
          <p:nvPr/>
        </p:nvGrpSpPr>
        <p:grpSpPr>
          <a:xfrm>
            <a:off x="291972" y="1214248"/>
            <a:ext cx="450172" cy="355427"/>
            <a:chOff x="5247525" y="3007275"/>
            <a:chExt cx="517575" cy="384825"/>
          </a:xfrm>
        </p:grpSpPr>
        <p:sp>
          <p:nvSpPr>
            <p:cNvPr id="5" name="Shape 41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1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95842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Be on the Attendance Team?</a:t>
            </a:r>
            <a:br>
              <a:rPr lang="en-US" dirty="0"/>
            </a:br>
            <a:endParaRPr lang="en-US" dirty="0"/>
          </a:p>
        </p:txBody>
      </p:sp>
      <p:sp>
        <p:nvSpPr>
          <p:cNvPr id="3" name="Text Placeholder 2"/>
          <p:cNvSpPr>
            <a:spLocks noGrp="1"/>
          </p:cNvSpPr>
          <p:nvPr>
            <p:ph type="body" idx="1"/>
          </p:nvPr>
        </p:nvSpPr>
        <p:spPr>
          <a:xfrm>
            <a:off x="533822" y="2227535"/>
            <a:ext cx="8153003" cy="4211599"/>
          </a:xfrm>
        </p:spPr>
        <p:txBody>
          <a:bodyPr/>
          <a:lstStyle/>
          <a:p>
            <a:pPr lvl="0" indent="-365760">
              <a:buClr>
                <a:schemeClr val="accent3"/>
              </a:buClr>
              <a:buFont typeface="Wingdings" charset="2"/>
              <a:buChar char="ü"/>
            </a:pPr>
            <a:r>
              <a:rPr lang="en-US" sz="2400" dirty="0">
                <a:solidFill>
                  <a:srgbClr val="1B637A"/>
                </a:solidFill>
              </a:rPr>
              <a:t>School social worker</a:t>
            </a:r>
          </a:p>
          <a:p>
            <a:pPr lvl="0" indent="-365760">
              <a:buClr>
                <a:schemeClr val="accent3"/>
              </a:buClr>
              <a:buFont typeface="Wingdings" charset="2"/>
              <a:buChar char="ü"/>
            </a:pPr>
            <a:r>
              <a:rPr lang="en-US" sz="2400" dirty="0">
                <a:solidFill>
                  <a:srgbClr val="1B637A"/>
                </a:solidFill>
              </a:rPr>
              <a:t>Nurse</a:t>
            </a:r>
          </a:p>
          <a:p>
            <a:pPr lvl="0" indent="-365760">
              <a:buClr>
                <a:schemeClr val="accent3"/>
              </a:buClr>
              <a:buFont typeface="Wingdings" charset="2"/>
              <a:buChar char="ü"/>
            </a:pPr>
            <a:r>
              <a:rPr lang="en-US" sz="2400" dirty="0">
                <a:solidFill>
                  <a:srgbClr val="1B637A"/>
                </a:solidFill>
              </a:rPr>
              <a:t>Guidance counselor</a:t>
            </a:r>
          </a:p>
          <a:p>
            <a:pPr lvl="0" indent="-365760">
              <a:buClr>
                <a:schemeClr val="accent3"/>
              </a:buClr>
              <a:buFont typeface="Wingdings" charset="2"/>
              <a:buChar char="ü"/>
            </a:pPr>
            <a:r>
              <a:rPr lang="en-US" sz="2400" dirty="0">
                <a:solidFill>
                  <a:srgbClr val="1B637A"/>
                </a:solidFill>
              </a:rPr>
              <a:t>Attendance clerk / School Secretary</a:t>
            </a:r>
          </a:p>
          <a:p>
            <a:pPr indent="-365760">
              <a:buClr>
                <a:schemeClr val="accent3"/>
              </a:buClr>
              <a:buFont typeface="Wingdings" charset="2"/>
              <a:buChar char="ü"/>
            </a:pPr>
            <a:r>
              <a:rPr lang="en-US" sz="2400" dirty="0">
                <a:solidFill>
                  <a:srgbClr val="1B637A"/>
                </a:solidFill>
              </a:rPr>
              <a:t>Teacher (engage on an as-needed basis, related to specific students, classrooms, or grades)</a:t>
            </a:r>
          </a:p>
          <a:p>
            <a:pPr lvl="0" indent="-365760">
              <a:buClr>
                <a:schemeClr val="accent3"/>
              </a:buClr>
              <a:buFont typeface="Wingdings" charset="2"/>
              <a:buChar char="ü"/>
            </a:pPr>
            <a:r>
              <a:rPr lang="en-US" sz="2400" dirty="0">
                <a:solidFill>
                  <a:srgbClr val="1B637A"/>
                </a:solidFill>
              </a:rPr>
              <a:t>District staff (engage as needed, to identify resources and partnerships)</a:t>
            </a:r>
          </a:p>
          <a:p>
            <a:pPr lvl="0" indent="-365760">
              <a:buClr>
                <a:schemeClr val="accent3"/>
              </a:buClr>
              <a:buFont typeface="Wingdings" charset="2"/>
              <a:buChar char="ü"/>
            </a:pPr>
            <a:r>
              <a:rPr lang="en-US" sz="2400" dirty="0">
                <a:solidFill>
                  <a:srgbClr val="1B637A"/>
                </a:solidFill>
              </a:rPr>
              <a:t>Parent liaison (engage as needed, focus on whole school and population strategies)</a:t>
            </a:r>
          </a:p>
          <a:p>
            <a:pPr indent="-365760">
              <a:buClr>
                <a:schemeClr val="accent3"/>
              </a:buClr>
              <a:buFont typeface="Wingdings" charset="2"/>
              <a:buChar char="ü"/>
            </a:pPr>
            <a:r>
              <a:rPr lang="en-US" sz="2400" dirty="0">
                <a:solidFill>
                  <a:srgbClr val="1B637A"/>
                </a:solidFill>
              </a:rPr>
              <a:t>Site-based community partners (engage as needed, focus on whole school and population strategies)</a:t>
            </a:r>
          </a:p>
          <a:p>
            <a:endParaRPr lang="en-US" sz="2400" dirty="0"/>
          </a:p>
        </p:txBody>
      </p:sp>
      <p:sp>
        <p:nvSpPr>
          <p:cNvPr id="4" name="TextBox 3"/>
          <p:cNvSpPr txBox="1"/>
          <p:nvPr/>
        </p:nvSpPr>
        <p:spPr>
          <a:xfrm>
            <a:off x="5006881" y="707633"/>
            <a:ext cx="3679944" cy="1631216"/>
          </a:xfrm>
          <a:prstGeom prst="rect">
            <a:avLst/>
          </a:prstGeom>
          <a:noFill/>
        </p:spPr>
        <p:txBody>
          <a:bodyPr wrap="square" rtlCol="0">
            <a:spAutoFit/>
          </a:bodyPr>
          <a:lstStyle/>
          <a:p>
            <a:r>
              <a:rPr lang="en-US" sz="2000" b="1" dirty="0">
                <a:solidFill>
                  <a:srgbClr val="1B637A"/>
                </a:solidFill>
                <a:latin typeface="Gill Sans MT"/>
                <a:cs typeface="Gill Sans MT"/>
              </a:rPr>
              <a:t>Attendance Team Meetings should be led by the Principal and can include the following members: </a:t>
            </a:r>
          </a:p>
          <a:p>
            <a:endParaRPr lang="en-US" sz="2000" b="1" dirty="0">
              <a:solidFill>
                <a:srgbClr val="1B637A"/>
              </a:solidFill>
              <a:latin typeface="Gill Sans MT"/>
              <a:cs typeface="Gill Sans MT"/>
            </a:endParaRPr>
          </a:p>
        </p:txBody>
      </p:sp>
      <p:grpSp>
        <p:nvGrpSpPr>
          <p:cNvPr id="5" name="Shape 382"/>
          <p:cNvGrpSpPr>
            <a:grpSpLocks/>
          </p:cNvGrpSpPr>
          <p:nvPr/>
        </p:nvGrpSpPr>
        <p:grpSpPr bwMode="auto">
          <a:xfrm>
            <a:off x="397825" y="1172633"/>
            <a:ext cx="146050" cy="482600"/>
            <a:chOff x="3384375" y="2267500"/>
            <a:chExt cx="203375" cy="507825"/>
          </a:xfrm>
        </p:grpSpPr>
        <p:sp>
          <p:nvSpPr>
            <p:cNvPr id="6" name="Shape 383"/>
            <p:cNvSpPr>
              <a:spLocks/>
            </p:cNvSpPr>
            <p:nvPr/>
          </p:nvSpPr>
          <p:spPr bwMode="auto">
            <a:xfrm>
              <a:off x="3384375" y="2373425"/>
              <a:ext cx="203375" cy="401900"/>
            </a:xfrm>
            <a:custGeom>
              <a:avLst/>
              <a:gdLst>
                <a:gd name="T0" fmla="*/ 4701 w 8135"/>
                <a:gd name="T1" fmla="*/ 74 h 16076"/>
                <a:gd name="T2" fmla="*/ 4068 w 8135"/>
                <a:gd name="T3" fmla="*/ 196 h 16076"/>
                <a:gd name="T4" fmla="*/ 3654 w 8135"/>
                <a:gd name="T5" fmla="*/ 147 h 16076"/>
                <a:gd name="T6" fmla="*/ 3240 w 8135"/>
                <a:gd name="T7" fmla="*/ 1 h 16076"/>
                <a:gd name="T8" fmla="*/ 2558 w 8135"/>
                <a:gd name="T9" fmla="*/ 171 h 16076"/>
                <a:gd name="T10" fmla="*/ 1973 w 8135"/>
                <a:gd name="T11" fmla="*/ 464 h 16076"/>
                <a:gd name="T12" fmla="*/ 1486 w 8135"/>
                <a:gd name="T13" fmla="*/ 878 h 16076"/>
                <a:gd name="T14" fmla="*/ 853 w 8135"/>
                <a:gd name="T15" fmla="*/ 1779 h 16076"/>
                <a:gd name="T16" fmla="*/ 341 w 8135"/>
                <a:gd name="T17" fmla="*/ 3167 h 16076"/>
                <a:gd name="T18" fmla="*/ 73 w 8135"/>
                <a:gd name="T19" fmla="*/ 4896 h 16076"/>
                <a:gd name="T20" fmla="*/ 0 w 8135"/>
                <a:gd name="T21" fmla="*/ 6869 h 16076"/>
                <a:gd name="T22" fmla="*/ 49 w 8135"/>
                <a:gd name="T23" fmla="*/ 7161 h 16076"/>
                <a:gd name="T24" fmla="*/ 268 w 8135"/>
                <a:gd name="T25" fmla="*/ 7502 h 16076"/>
                <a:gd name="T26" fmla="*/ 658 w 8135"/>
                <a:gd name="T27" fmla="*/ 7648 h 16076"/>
                <a:gd name="T28" fmla="*/ 926 w 8135"/>
                <a:gd name="T29" fmla="*/ 7575 h 16076"/>
                <a:gd name="T30" fmla="*/ 1218 w 8135"/>
                <a:gd name="T31" fmla="*/ 7307 h 16076"/>
                <a:gd name="T32" fmla="*/ 1316 w 8135"/>
                <a:gd name="T33" fmla="*/ 6869 h 16076"/>
                <a:gd name="T34" fmla="*/ 1413 w 8135"/>
                <a:gd name="T35" fmla="*/ 5554 h 16076"/>
                <a:gd name="T36" fmla="*/ 1754 w 8135"/>
                <a:gd name="T37" fmla="*/ 3532 h 16076"/>
                <a:gd name="T38" fmla="*/ 2046 w 8135"/>
                <a:gd name="T39" fmla="*/ 2607 h 16076"/>
                <a:gd name="T40" fmla="*/ 2095 w 8135"/>
                <a:gd name="T41" fmla="*/ 2631 h 16076"/>
                <a:gd name="T42" fmla="*/ 2071 w 8135"/>
                <a:gd name="T43" fmla="*/ 4555 h 16076"/>
                <a:gd name="T44" fmla="*/ 1535 w 8135"/>
                <a:gd name="T45" fmla="*/ 13128 h 16076"/>
                <a:gd name="T46" fmla="*/ 1389 w 8135"/>
                <a:gd name="T47" fmla="*/ 15247 h 16076"/>
                <a:gd name="T48" fmla="*/ 1559 w 8135"/>
                <a:gd name="T49" fmla="*/ 15710 h 16076"/>
                <a:gd name="T50" fmla="*/ 1924 w 8135"/>
                <a:gd name="T51" fmla="*/ 16026 h 16076"/>
                <a:gd name="T52" fmla="*/ 2217 w 8135"/>
                <a:gd name="T53" fmla="*/ 16075 h 16076"/>
                <a:gd name="T54" fmla="*/ 2509 w 8135"/>
                <a:gd name="T55" fmla="*/ 16026 h 16076"/>
                <a:gd name="T56" fmla="*/ 2874 w 8135"/>
                <a:gd name="T57" fmla="*/ 15758 h 16076"/>
                <a:gd name="T58" fmla="*/ 3045 w 8135"/>
                <a:gd name="T59" fmla="*/ 15344 h 16076"/>
                <a:gd name="T60" fmla="*/ 3727 w 8135"/>
                <a:gd name="T61" fmla="*/ 8452 h 16076"/>
                <a:gd name="T62" fmla="*/ 3873 w 8135"/>
                <a:gd name="T63" fmla="*/ 8208 h 16076"/>
                <a:gd name="T64" fmla="*/ 4068 w 8135"/>
                <a:gd name="T65" fmla="*/ 8160 h 16076"/>
                <a:gd name="T66" fmla="*/ 4311 w 8135"/>
                <a:gd name="T67" fmla="*/ 8282 h 16076"/>
                <a:gd name="T68" fmla="*/ 4433 w 8135"/>
                <a:gd name="T69" fmla="*/ 8525 h 16076"/>
                <a:gd name="T70" fmla="*/ 5115 w 8135"/>
                <a:gd name="T71" fmla="*/ 15491 h 16076"/>
                <a:gd name="T72" fmla="*/ 5358 w 8135"/>
                <a:gd name="T73" fmla="*/ 15880 h 16076"/>
                <a:gd name="T74" fmla="*/ 5748 w 8135"/>
                <a:gd name="T75" fmla="*/ 16075 h 16076"/>
                <a:gd name="T76" fmla="*/ 6040 w 8135"/>
                <a:gd name="T77" fmla="*/ 16075 h 16076"/>
                <a:gd name="T78" fmla="*/ 6357 w 8135"/>
                <a:gd name="T79" fmla="*/ 15953 h 16076"/>
                <a:gd name="T80" fmla="*/ 6674 w 8135"/>
                <a:gd name="T81" fmla="*/ 15564 h 16076"/>
                <a:gd name="T82" fmla="*/ 6747 w 8135"/>
                <a:gd name="T83" fmla="*/ 15077 h 16076"/>
                <a:gd name="T84" fmla="*/ 6333 w 8135"/>
                <a:gd name="T85" fmla="*/ 8890 h 16076"/>
                <a:gd name="T86" fmla="*/ 6040 w 8135"/>
                <a:gd name="T87" fmla="*/ 3167 h 16076"/>
                <a:gd name="T88" fmla="*/ 6040 w 8135"/>
                <a:gd name="T89" fmla="*/ 2582 h 16076"/>
                <a:gd name="T90" fmla="*/ 6138 w 8135"/>
                <a:gd name="T91" fmla="*/ 2680 h 16076"/>
                <a:gd name="T92" fmla="*/ 6503 w 8135"/>
                <a:gd name="T93" fmla="*/ 4117 h 16076"/>
                <a:gd name="T94" fmla="*/ 6795 w 8135"/>
                <a:gd name="T95" fmla="*/ 6260 h 16076"/>
                <a:gd name="T96" fmla="*/ 6844 w 8135"/>
                <a:gd name="T97" fmla="*/ 7015 h 16076"/>
                <a:gd name="T98" fmla="*/ 6990 w 8135"/>
                <a:gd name="T99" fmla="*/ 7405 h 16076"/>
                <a:gd name="T100" fmla="*/ 7331 w 8135"/>
                <a:gd name="T101" fmla="*/ 7624 h 16076"/>
                <a:gd name="T102" fmla="*/ 7624 w 8135"/>
                <a:gd name="T103" fmla="*/ 7624 h 16076"/>
                <a:gd name="T104" fmla="*/ 7964 w 8135"/>
                <a:gd name="T105" fmla="*/ 7405 h 16076"/>
                <a:gd name="T106" fmla="*/ 8111 w 8135"/>
                <a:gd name="T107" fmla="*/ 7015 h 16076"/>
                <a:gd name="T108" fmla="*/ 8111 w 8135"/>
                <a:gd name="T109" fmla="*/ 5505 h 16076"/>
                <a:gd name="T110" fmla="*/ 7964 w 8135"/>
                <a:gd name="T111" fmla="*/ 3703 h 16076"/>
                <a:gd name="T112" fmla="*/ 7599 w 8135"/>
                <a:gd name="T113" fmla="*/ 2168 h 16076"/>
                <a:gd name="T114" fmla="*/ 7063 w 8135"/>
                <a:gd name="T115" fmla="*/ 1170 h 16076"/>
                <a:gd name="T116" fmla="*/ 6625 w 8135"/>
                <a:gd name="T117" fmla="*/ 707 h 16076"/>
                <a:gd name="T118" fmla="*/ 6065 w 8135"/>
                <a:gd name="T119" fmla="*/ 342 h 16076"/>
                <a:gd name="T120" fmla="*/ 5407 w 8135"/>
                <a:gd name="T121" fmla="*/ 98 h 16076"/>
                <a:gd name="T122" fmla="*/ 4896 w 8135"/>
                <a:gd name="T123" fmla="*/ 1 h 16076"/>
                <a:gd name="T124" fmla="*/ 0 w 8135"/>
                <a:gd name="T125" fmla="*/ 0 h 16076"/>
                <a:gd name="T126" fmla="*/ 8135 w 8135"/>
                <a:gd name="T127" fmla="*/ 16076 h 16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 name="Shape 384"/>
            <p:cNvSpPr>
              <a:spLocks/>
            </p:cNvSpPr>
            <p:nvPr/>
          </p:nvSpPr>
          <p:spPr bwMode="auto">
            <a:xfrm>
              <a:off x="3443425" y="2267500"/>
              <a:ext cx="85275" cy="93775"/>
            </a:xfrm>
            <a:custGeom>
              <a:avLst/>
              <a:gdLst>
                <a:gd name="T0" fmla="*/ 1 w 3411"/>
                <a:gd name="T1" fmla="*/ 1705 h 3751"/>
                <a:gd name="T2" fmla="*/ 25 w 3411"/>
                <a:gd name="T3" fmla="*/ 1315 h 3751"/>
                <a:gd name="T4" fmla="*/ 123 w 3411"/>
                <a:gd name="T5" fmla="*/ 999 h 3751"/>
                <a:gd name="T6" fmla="*/ 293 w 3411"/>
                <a:gd name="T7" fmla="*/ 706 h 3751"/>
                <a:gd name="T8" fmla="*/ 488 w 3411"/>
                <a:gd name="T9" fmla="*/ 463 h 3751"/>
                <a:gd name="T10" fmla="*/ 756 w 3411"/>
                <a:gd name="T11" fmla="*/ 268 h 3751"/>
                <a:gd name="T12" fmla="*/ 1048 w 3411"/>
                <a:gd name="T13" fmla="*/ 122 h 3751"/>
                <a:gd name="T14" fmla="*/ 1365 w 3411"/>
                <a:gd name="T15" fmla="*/ 24 h 3751"/>
                <a:gd name="T16" fmla="*/ 1706 w 3411"/>
                <a:gd name="T17" fmla="*/ 0 h 3751"/>
                <a:gd name="T18" fmla="*/ 1876 w 3411"/>
                <a:gd name="T19" fmla="*/ 0 h 3751"/>
                <a:gd name="T20" fmla="*/ 2217 w 3411"/>
                <a:gd name="T21" fmla="*/ 49 h 3751"/>
                <a:gd name="T22" fmla="*/ 2509 w 3411"/>
                <a:gd name="T23" fmla="*/ 171 h 3751"/>
                <a:gd name="T24" fmla="*/ 2802 w 3411"/>
                <a:gd name="T25" fmla="*/ 341 h 3751"/>
                <a:gd name="T26" fmla="*/ 3021 w 3411"/>
                <a:gd name="T27" fmla="*/ 585 h 3751"/>
                <a:gd name="T28" fmla="*/ 3216 w 3411"/>
                <a:gd name="T29" fmla="*/ 852 h 3751"/>
                <a:gd name="T30" fmla="*/ 3337 w 3411"/>
                <a:gd name="T31" fmla="*/ 1145 h 3751"/>
                <a:gd name="T32" fmla="*/ 3411 w 3411"/>
                <a:gd name="T33" fmla="*/ 1510 h 3751"/>
                <a:gd name="T34" fmla="*/ 3411 w 3411"/>
                <a:gd name="T35" fmla="*/ 1705 h 3751"/>
                <a:gd name="T36" fmla="*/ 3386 w 3411"/>
                <a:gd name="T37" fmla="*/ 2095 h 3751"/>
                <a:gd name="T38" fmla="*/ 3289 w 3411"/>
                <a:gd name="T39" fmla="*/ 2460 h 3751"/>
                <a:gd name="T40" fmla="*/ 3118 w 3411"/>
                <a:gd name="T41" fmla="*/ 2801 h 3751"/>
                <a:gd name="T42" fmla="*/ 2923 w 3411"/>
                <a:gd name="T43" fmla="*/ 3117 h 3751"/>
                <a:gd name="T44" fmla="*/ 2656 w 3411"/>
                <a:gd name="T45" fmla="*/ 3385 h 3751"/>
                <a:gd name="T46" fmla="*/ 2363 w 3411"/>
                <a:gd name="T47" fmla="*/ 3580 h 3751"/>
                <a:gd name="T48" fmla="*/ 2047 w 3411"/>
                <a:gd name="T49" fmla="*/ 3702 h 3751"/>
                <a:gd name="T50" fmla="*/ 1706 w 3411"/>
                <a:gd name="T51" fmla="*/ 3751 h 3751"/>
                <a:gd name="T52" fmla="*/ 1535 w 3411"/>
                <a:gd name="T53" fmla="*/ 3751 h 3751"/>
                <a:gd name="T54" fmla="*/ 1194 w 3411"/>
                <a:gd name="T55" fmla="*/ 3653 h 3751"/>
                <a:gd name="T56" fmla="*/ 902 w 3411"/>
                <a:gd name="T57" fmla="*/ 3483 h 3751"/>
                <a:gd name="T58" fmla="*/ 610 w 3411"/>
                <a:gd name="T59" fmla="*/ 3264 h 3751"/>
                <a:gd name="T60" fmla="*/ 391 w 3411"/>
                <a:gd name="T61" fmla="*/ 2971 h 3751"/>
                <a:gd name="T62" fmla="*/ 196 w 3411"/>
                <a:gd name="T63" fmla="*/ 2630 h 3751"/>
                <a:gd name="T64" fmla="*/ 74 w 3411"/>
                <a:gd name="T65" fmla="*/ 2265 h 3751"/>
                <a:gd name="T66" fmla="*/ 1 w 3411"/>
                <a:gd name="T67" fmla="*/ 1900 h 3751"/>
                <a:gd name="T68" fmla="*/ 1 w 3411"/>
                <a:gd name="T69" fmla="*/ 1705 h 3751"/>
                <a:gd name="T70" fmla="*/ 0 w 3411"/>
                <a:gd name="T71" fmla="*/ 0 h 3751"/>
                <a:gd name="T72" fmla="*/ 3411 w 3411"/>
                <a:gd name="T73" fmla="*/ 3751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8" name="Shape 388"/>
          <p:cNvGrpSpPr>
            <a:grpSpLocks/>
          </p:cNvGrpSpPr>
          <p:nvPr/>
        </p:nvGrpSpPr>
        <p:grpSpPr bwMode="auto">
          <a:xfrm>
            <a:off x="695964" y="1174751"/>
            <a:ext cx="123825" cy="478367"/>
            <a:chOff x="4071800" y="2269925"/>
            <a:chExt cx="172925" cy="502950"/>
          </a:xfrm>
        </p:grpSpPr>
        <p:sp>
          <p:nvSpPr>
            <p:cNvPr id="9" name="Shape 389"/>
            <p:cNvSpPr>
              <a:spLocks/>
            </p:cNvSpPr>
            <p:nvPr/>
          </p:nvSpPr>
          <p:spPr bwMode="auto">
            <a:xfrm>
              <a:off x="4118075" y="2269925"/>
              <a:ext cx="80375" cy="91350"/>
            </a:xfrm>
            <a:custGeom>
              <a:avLst/>
              <a:gdLst>
                <a:gd name="T0" fmla="*/ 0 w 3215"/>
                <a:gd name="T1" fmla="*/ 1657 h 3654"/>
                <a:gd name="T2" fmla="*/ 24 w 3215"/>
                <a:gd name="T3" fmla="*/ 1291 h 3654"/>
                <a:gd name="T4" fmla="*/ 122 w 3215"/>
                <a:gd name="T5" fmla="*/ 975 h 3654"/>
                <a:gd name="T6" fmla="*/ 268 w 3215"/>
                <a:gd name="T7" fmla="*/ 682 h 3654"/>
                <a:gd name="T8" fmla="*/ 463 w 3215"/>
                <a:gd name="T9" fmla="*/ 439 h 3654"/>
                <a:gd name="T10" fmla="*/ 706 w 3215"/>
                <a:gd name="T11" fmla="*/ 244 h 3654"/>
                <a:gd name="T12" fmla="*/ 974 w 3215"/>
                <a:gd name="T13" fmla="*/ 122 h 3654"/>
                <a:gd name="T14" fmla="*/ 1291 w 3215"/>
                <a:gd name="T15" fmla="*/ 25 h 3654"/>
                <a:gd name="T16" fmla="*/ 1608 w 3215"/>
                <a:gd name="T17" fmla="*/ 0 h 3654"/>
                <a:gd name="T18" fmla="*/ 1778 w 3215"/>
                <a:gd name="T19" fmla="*/ 0 h 3654"/>
                <a:gd name="T20" fmla="*/ 2095 w 3215"/>
                <a:gd name="T21" fmla="*/ 74 h 3654"/>
                <a:gd name="T22" fmla="*/ 2363 w 3215"/>
                <a:gd name="T23" fmla="*/ 171 h 3654"/>
                <a:gd name="T24" fmla="*/ 2630 w 3215"/>
                <a:gd name="T25" fmla="*/ 341 h 3654"/>
                <a:gd name="T26" fmla="*/ 2850 w 3215"/>
                <a:gd name="T27" fmla="*/ 561 h 3654"/>
                <a:gd name="T28" fmla="*/ 3020 w 3215"/>
                <a:gd name="T29" fmla="*/ 829 h 3654"/>
                <a:gd name="T30" fmla="*/ 3142 w 3215"/>
                <a:gd name="T31" fmla="*/ 1121 h 3654"/>
                <a:gd name="T32" fmla="*/ 3215 w 3215"/>
                <a:gd name="T33" fmla="*/ 1462 h 3654"/>
                <a:gd name="T34" fmla="*/ 3215 w 3215"/>
                <a:gd name="T35" fmla="*/ 1657 h 3654"/>
                <a:gd name="T36" fmla="*/ 3191 w 3215"/>
                <a:gd name="T37" fmla="*/ 2022 h 3654"/>
                <a:gd name="T38" fmla="*/ 3093 w 3215"/>
                <a:gd name="T39" fmla="*/ 2387 h 3654"/>
                <a:gd name="T40" fmla="*/ 2947 w 3215"/>
                <a:gd name="T41" fmla="*/ 2728 h 3654"/>
                <a:gd name="T42" fmla="*/ 2752 w 3215"/>
                <a:gd name="T43" fmla="*/ 3020 h 3654"/>
                <a:gd name="T44" fmla="*/ 2509 w 3215"/>
                <a:gd name="T45" fmla="*/ 3288 h 3654"/>
                <a:gd name="T46" fmla="*/ 2241 w 3215"/>
                <a:gd name="T47" fmla="*/ 3483 h 3654"/>
                <a:gd name="T48" fmla="*/ 1924 w 3215"/>
                <a:gd name="T49" fmla="*/ 3605 h 3654"/>
                <a:gd name="T50" fmla="*/ 1608 w 3215"/>
                <a:gd name="T51" fmla="*/ 3654 h 3654"/>
                <a:gd name="T52" fmla="*/ 1437 w 3215"/>
                <a:gd name="T53" fmla="*/ 3629 h 3654"/>
                <a:gd name="T54" fmla="*/ 1120 w 3215"/>
                <a:gd name="T55" fmla="*/ 3556 h 3654"/>
                <a:gd name="T56" fmla="*/ 853 w 3215"/>
                <a:gd name="T57" fmla="*/ 3386 h 3654"/>
                <a:gd name="T58" fmla="*/ 585 w 3215"/>
                <a:gd name="T59" fmla="*/ 3167 h 3654"/>
                <a:gd name="T60" fmla="*/ 365 w 3215"/>
                <a:gd name="T61" fmla="*/ 2874 h 3654"/>
                <a:gd name="T62" fmla="*/ 195 w 3215"/>
                <a:gd name="T63" fmla="*/ 2558 h 3654"/>
                <a:gd name="T64" fmla="*/ 73 w 3215"/>
                <a:gd name="T65" fmla="*/ 2217 h 3654"/>
                <a:gd name="T66" fmla="*/ 0 w 3215"/>
                <a:gd name="T67" fmla="*/ 1827 h 3654"/>
                <a:gd name="T68" fmla="*/ 0 w 3215"/>
                <a:gd name="T69" fmla="*/ 1657 h 3654"/>
                <a:gd name="T70" fmla="*/ 0 w 3215"/>
                <a:gd name="T71" fmla="*/ 0 h 3654"/>
                <a:gd name="T72" fmla="*/ 3215 w 3215"/>
                <a:gd name="T73" fmla="*/ 3654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0" name="Shape 390"/>
            <p:cNvSpPr>
              <a:spLocks/>
            </p:cNvSpPr>
            <p:nvPr/>
          </p:nvSpPr>
          <p:spPr bwMode="auto">
            <a:xfrm>
              <a:off x="4071800" y="2372825"/>
              <a:ext cx="172925" cy="400050"/>
            </a:xfrm>
            <a:custGeom>
              <a:avLst/>
              <a:gdLst>
                <a:gd name="T0" fmla="*/ 3848 w 6917"/>
                <a:gd name="T1" fmla="*/ 147 h 16002"/>
                <a:gd name="T2" fmla="*/ 3264 w 6917"/>
                <a:gd name="T3" fmla="*/ 195 h 16002"/>
                <a:gd name="T4" fmla="*/ 2728 w 6917"/>
                <a:gd name="T5" fmla="*/ 0 h 16002"/>
                <a:gd name="T6" fmla="*/ 2022 w 6917"/>
                <a:gd name="T7" fmla="*/ 293 h 16002"/>
                <a:gd name="T8" fmla="*/ 950 w 6917"/>
                <a:gd name="T9" fmla="*/ 1413 h 16002"/>
                <a:gd name="T10" fmla="*/ 317 w 6917"/>
                <a:gd name="T11" fmla="*/ 3191 h 16002"/>
                <a:gd name="T12" fmla="*/ 24 w 6917"/>
                <a:gd name="T13" fmla="*/ 5529 h 16002"/>
                <a:gd name="T14" fmla="*/ 24 w 6917"/>
                <a:gd name="T15" fmla="*/ 7015 h 16002"/>
                <a:gd name="T16" fmla="*/ 244 w 6917"/>
                <a:gd name="T17" fmla="*/ 7502 h 16002"/>
                <a:gd name="T18" fmla="*/ 487 w 6917"/>
                <a:gd name="T19" fmla="*/ 7624 h 16002"/>
                <a:gd name="T20" fmla="*/ 877 w 6917"/>
                <a:gd name="T21" fmla="*/ 7404 h 16002"/>
                <a:gd name="T22" fmla="*/ 974 w 6917"/>
                <a:gd name="T23" fmla="*/ 6869 h 16002"/>
                <a:gd name="T24" fmla="*/ 1291 w 6917"/>
                <a:gd name="T25" fmla="*/ 4092 h 16002"/>
                <a:gd name="T26" fmla="*/ 1413 w 6917"/>
                <a:gd name="T27" fmla="*/ 3094 h 16002"/>
                <a:gd name="T28" fmla="*/ 1437 w 6917"/>
                <a:gd name="T29" fmla="*/ 2387 h 16002"/>
                <a:gd name="T30" fmla="*/ 1656 w 6917"/>
                <a:gd name="T31" fmla="*/ 2046 h 16002"/>
                <a:gd name="T32" fmla="*/ 1486 w 6917"/>
                <a:gd name="T33" fmla="*/ 2680 h 16002"/>
                <a:gd name="T34" fmla="*/ 1681 w 6917"/>
                <a:gd name="T35" fmla="*/ 3264 h 16002"/>
                <a:gd name="T36" fmla="*/ 1900 w 6917"/>
                <a:gd name="T37" fmla="*/ 3775 h 16002"/>
                <a:gd name="T38" fmla="*/ 1900 w 6917"/>
                <a:gd name="T39" fmla="*/ 4725 h 16002"/>
                <a:gd name="T40" fmla="*/ 1510 w 6917"/>
                <a:gd name="T41" fmla="*/ 5894 h 16002"/>
                <a:gd name="T42" fmla="*/ 1169 w 6917"/>
                <a:gd name="T43" fmla="*/ 7599 h 16002"/>
                <a:gd name="T44" fmla="*/ 1242 w 6917"/>
                <a:gd name="T45" fmla="*/ 9962 h 16002"/>
                <a:gd name="T46" fmla="*/ 1340 w 6917"/>
                <a:gd name="T47" fmla="*/ 15271 h 16002"/>
                <a:gd name="T48" fmla="*/ 1486 w 6917"/>
                <a:gd name="T49" fmla="*/ 15782 h 16002"/>
                <a:gd name="T50" fmla="*/ 1827 w 6917"/>
                <a:gd name="T51" fmla="*/ 16002 h 16002"/>
                <a:gd name="T52" fmla="*/ 2168 w 6917"/>
                <a:gd name="T53" fmla="*/ 15904 h 16002"/>
                <a:gd name="T54" fmla="*/ 2411 w 6917"/>
                <a:gd name="T55" fmla="*/ 15490 h 16002"/>
                <a:gd name="T56" fmla="*/ 3142 w 6917"/>
                <a:gd name="T57" fmla="*/ 8427 h 16002"/>
                <a:gd name="T58" fmla="*/ 3361 w 6917"/>
                <a:gd name="T59" fmla="*/ 7989 h 16002"/>
                <a:gd name="T60" fmla="*/ 3629 w 6917"/>
                <a:gd name="T61" fmla="*/ 8062 h 16002"/>
                <a:gd name="T62" fmla="*/ 3775 w 6917"/>
                <a:gd name="T63" fmla="*/ 8525 h 16002"/>
                <a:gd name="T64" fmla="*/ 4530 w 6917"/>
                <a:gd name="T65" fmla="*/ 15636 h 16002"/>
                <a:gd name="T66" fmla="*/ 4847 w 6917"/>
                <a:gd name="T67" fmla="*/ 15953 h 16002"/>
                <a:gd name="T68" fmla="*/ 5188 w 6917"/>
                <a:gd name="T69" fmla="*/ 15977 h 16002"/>
                <a:gd name="T70" fmla="*/ 5504 w 6917"/>
                <a:gd name="T71" fmla="*/ 15661 h 16002"/>
                <a:gd name="T72" fmla="*/ 5577 w 6917"/>
                <a:gd name="T73" fmla="*/ 14686 h 16002"/>
                <a:gd name="T74" fmla="*/ 5724 w 6917"/>
                <a:gd name="T75" fmla="*/ 8793 h 16002"/>
                <a:gd name="T76" fmla="*/ 5699 w 6917"/>
                <a:gd name="T77" fmla="*/ 7210 h 16002"/>
                <a:gd name="T78" fmla="*/ 5212 w 6917"/>
                <a:gd name="T79" fmla="*/ 5383 h 16002"/>
                <a:gd name="T80" fmla="*/ 4993 w 6917"/>
                <a:gd name="T81" fmla="*/ 4433 h 16002"/>
                <a:gd name="T82" fmla="*/ 5066 w 6917"/>
                <a:gd name="T83" fmla="*/ 3410 h 16002"/>
                <a:gd name="T84" fmla="*/ 5310 w 6917"/>
                <a:gd name="T85" fmla="*/ 3167 h 16002"/>
                <a:gd name="T86" fmla="*/ 5431 w 6917"/>
                <a:gd name="T87" fmla="*/ 2485 h 16002"/>
                <a:gd name="T88" fmla="*/ 5261 w 6917"/>
                <a:gd name="T89" fmla="*/ 2046 h 16002"/>
                <a:gd name="T90" fmla="*/ 5504 w 6917"/>
                <a:gd name="T91" fmla="*/ 2533 h 16002"/>
                <a:gd name="T92" fmla="*/ 5456 w 6917"/>
                <a:gd name="T93" fmla="*/ 3288 h 16002"/>
                <a:gd name="T94" fmla="*/ 5772 w 6917"/>
                <a:gd name="T95" fmla="*/ 5091 h 16002"/>
                <a:gd name="T96" fmla="*/ 5943 w 6917"/>
                <a:gd name="T97" fmla="*/ 6869 h 16002"/>
                <a:gd name="T98" fmla="*/ 6113 w 6917"/>
                <a:gd name="T99" fmla="*/ 7502 h 16002"/>
                <a:gd name="T100" fmla="*/ 6430 w 6917"/>
                <a:gd name="T101" fmla="*/ 7624 h 16002"/>
                <a:gd name="T102" fmla="*/ 6746 w 6917"/>
                <a:gd name="T103" fmla="*/ 7404 h 16002"/>
                <a:gd name="T104" fmla="*/ 6917 w 6917"/>
                <a:gd name="T105" fmla="*/ 6869 h 16002"/>
                <a:gd name="T106" fmla="*/ 6844 w 6917"/>
                <a:gd name="T107" fmla="*/ 4896 h 16002"/>
                <a:gd name="T108" fmla="*/ 6479 w 6917"/>
                <a:gd name="T109" fmla="*/ 2704 h 16002"/>
                <a:gd name="T110" fmla="*/ 5748 w 6917"/>
                <a:gd name="T111" fmla="*/ 1072 h 16002"/>
                <a:gd name="T112" fmla="*/ 4749 w 6917"/>
                <a:gd name="T113" fmla="*/ 195 h 16002"/>
                <a:gd name="T114" fmla="*/ 4189 w 6917"/>
                <a:gd name="T115" fmla="*/ 0 h 16002"/>
                <a:gd name="T116" fmla="*/ 0 w 6917"/>
                <a:gd name="T117" fmla="*/ 0 h 16002"/>
                <a:gd name="T118" fmla="*/ 6917 w 6917"/>
                <a:gd name="T119" fmla="*/ 16002 h 16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6917" h="16002" fill="none" extrusionOk="0">
                  <a:moveTo>
                    <a:pt x="4189" y="0"/>
                  </a:moveTo>
                  <a:lnTo>
                    <a:pt x="4189" y="0"/>
                  </a:lnTo>
                  <a:lnTo>
                    <a:pt x="4019" y="98"/>
                  </a:lnTo>
                  <a:lnTo>
                    <a:pt x="3848" y="147"/>
                  </a:lnTo>
                  <a:lnTo>
                    <a:pt x="3653" y="195"/>
                  </a:lnTo>
                  <a:lnTo>
                    <a:pt x="3459" y="220"/>
                  </a:lnTo>
                  <a:lnTo>
                    <a:pt x="3264" y="195"/>
                  </a:lnTo>
                  <a:lnTo>
                    <a:pt x="3069" y="147"/>
                  </a:lnTo>
                  <a:lnTo>
                    <a:pt x="2898" y="98"/>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24" y="7015"/>
                  </a:lnTo>
                  <a:lnTo>
                    <a:pt x="49" y="7161"/>
                  </a:lnTo>
                  <a:lnTo>
                    <a:pt x="98" y="7307"/>
                  </a:lnTo>
                  <a:lnTo>
                    <a:pt x="171" y="7404"/>
                  </a:lnTo>
                  <a:lnTo>
                    <a:pt x="244" y="7502"/>
                  </a:lnTo>
                  <a:lnTo>
                    <a:pt x="317" y="7575"/>
                  </a:lnTo>
                  <a:lnTo>
                    <a:pt x="414" y="7624"/>
                  </a:lnTo>
                  <a:lnTo>
                    <a:pt x="487" y="7624"/>
                  </a:lnTo>
                  <a:lnTo>
                    <a:pt x="633" y="7624"/>
                  </a:lnTo>
                  <a:lnTo>
                    <a:pt x="731" y="7575"/>
                  </a:lnTo>
                  <a:lnTo>
                    <a:pt x="804" y="7502"/>
                  </a:lnTo>
                  <a:lnTo>
                    <a:pt x="877" y="7404"/>
                  </a:lnTo>
                  <a:lnTo>
                    <a:pt x="926" y="7307"/>
                  </a:lnTo>
                  <a:lnTo>
                    <a:pt x="950" y="7161"/>
                  </a:lnTo>
                  <a:lnTo>
                    <a:pt x="974" y="6869"/>
                  </a:lnTo>
                  <a:lnTo>
                    <a:pt x="999" y="6503"/>
                  </a:lnTo>
                  <a:lnTo>
                    <a:pt x="1023" y="6089"/>
                  </a:lnTo>
                  <a:lnTo>
                    <a:pt x="1145" y="5091"/>
                  </a:lnTo>
                  <a:lnTo>
                    <a:pt x="1291" y="4092"/>
                  </a:lnTo>
                  <a:lnTo>
                    <a:pt x="1364" y="3654"/>
                  </a:lnTo>
                  <a:lnTo>
                    <a:pt x="1461" y="3288"/>
                  </a:lnTo>
                  <a:lnTo>
                    <a:pt x="1413" y="3094"/>
                  </a:lnTo>
                  <a:lnTo>
                    <a:pt x="1388" y="2899"/>
                  </a:lnTo>
                  <a:lnTo>
                    <a:pt x="1388" y="2704"/>
                  </a:lnTo>
                  <a:lnTo>
                    <a:pt x="1413" y="2533"/>
                  </a:lnTo>
                  <a:lnTo>
                    <a:pt x="1437" y="2387"/>
                  </a:lnTo>
                  <a:lnTo>
                    <a:pt x="1510" y="2241"/>
                  </a:lnTo>
                  <a:lnTo>
                    <a:pt x="1583" y="2119"/>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900" y="3775"/>
                  </a:lnTo>
                  <a:lnTo>
                    <a:pt x="1924" y="3970"/>
                  </a:lnTo>
                  <a:lnTo>
                    <a:pt x="1949" y="4190"/>
                  </a:lnTo>
                  <a:lnTo>
                    <a:pt x="1924" y="4433"/>
                  </a:lnTo>
                  <a:lnTo>
                    <a:pt x="1900" y="4725"/>
                  </a:lnTo>
                  <a:lnTo>
                    <a:pt x="1827" y="5018"/>
                  </a:lnTo>
                  <a:lnTo>
                    <a:pt x="1705" y="5383"/>
                  </a:lnTo>
                  <a:lnTo>
                    <a:pt x="1510" y="5894"/>
                  </a:lnTo>
                  <a:lnTo>
                    <a:pt x="1364" y="6381"/>
                  </a:lnTo>
                  <a:lnTo>
                    <a:pt x="1267" y="6820"/>
                  </a:lnTo>
                  <a:lnTo>
                    <a:pt x="1218" y="7210"/>
                  </a:lnTo>
                  <a:lnTo>
                    <a:pt x="1169" y="7599"/>
                  </a:lnTo>
                  <a:lnTo>
                    <a:pt x="1169" y="7989"/>
                  </a:lnTo>
                  <a:lnTo>
                    <a:pt x="1194" y="8793"/>
                  </a:lnTo>
                  <a:lnTo>
                    <a:pt x="1242" y="9962"/>
                  </a:lnTo>
                  <a:lnTo>
                    <a:pt x="1291" y="11131"/>
                  </a:lnTo>
                  <a:lnTo>
                    <a:pt x="1315" y="13201"/>
                  </a:lnTo>
                  <a:lnTo>
                    <a:pt x="1340" y="14686"/>
                  </a:lnTo>
                  <a:lnTo>
                    <a:pt x="1340" y="15271"/>
                  </a:lnTo>
                  <a:lnTo>
                    <a:pt x="1364" y="15490"/>
                  </a:lnTo>
                  <a:lnTo>
                    <a:pt x="1413" y="15661"/>
                  </a:lnTo>
                  <a:lnTo>
                    <a:pt x="1486" y="15782"/>
                  </a:lnTo>
                  <a:lnTo>
                    <a:pt x="1583" y="15880"/>
                  </a:lnTo>
                  <a:lnTo>
                    <a:pt x="1656" y="15953"/>
                  </a:lnTo>
                  <a:lnTo>
                    <a:pt x="1729" y="15977"/>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427"/>
                  </a:lnTo>
                  <a:lnTo>
                    <a:pt x="3191" y="8257"/>
                  </a:lnTo>
                  <a:lnTo>
                    <a:pt x="3239" y="8159"/>
                  </a:lnTo>
                  <a:lnTo>
                    <a:pt x="3288" y="8062"/>
                  </a:lnTo>
                  <a:lnTo>
                    <a:pt x="3361" y="7989"/>
                  </a:lnTo>
                  <a:lnTo>
                    <a:pt x="3459" y="7965"/>
                  </a:lnTo>
                  <a:lnTo>
                    <a:pt x="3556" y="7989"/>
                  </a:lnTo>
                  <a:lnTo>
                    <a:pt x="3629" y="8062"/>
                  </a:lnTo>
                  <a:lnTo>
                    <a:pt x="3678" y="8159"/>
                  </a:lnTo>
                  <a:lnTo>
                    <a:pt x="3726" y="8257"/>
                  </a:lnTo>
                  <a:lnTo>
                    <a:pt x="3775" y="8427"/>
                  </a:lnTo>
                  <a:lnTo>
                    <a:pt x="3775" y="8525"/>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188" y="15977"/>
                  </a:lnTo>
                  <a:lnTo>
                    <a:pt x="5261" y="15953"/>
                  </a:lnTo>
                  <a:lnTo>
                    <a:pt x="5334" y="15880"/>
                  </a:lnTo>
                  <a:lnTo>
                    <a:pt x="5431" y="15782"/>
                  </a:lnTo>
                  <a:lnTo>
                    <a:pt x="5504" y="15661"/>
                  </a:lnTo>
                  <a:lnTo>
                    <a:pt x="5553" y="15490"/>
                  </a:lnTo>
                  <a:lnTo>
                    <a:pt x="5577" y="15271"/>
                  </a:lnTo>
                  <a:lnTo>
                    <a:pt x="5577" y="14686"/>
                  </a:lnTo>
                  <a:lnTo>
                    <a:pt x="5602" y="13201"/>
                  </a:lnTo>
                  <a:lnTo>
                    <a:pt x="5626" y="11131"/>
                  </a:lnTo>
                  <a:lnTo>
                    <a:pt x="5675" y="9962"/>
                  </a:lnTo>
                  <a:lnTo>
                    <a:pt x="5724" y="8793"/>
                  </a:lnTo>
                  <a:lnTo>
                    <a:pt x="5748" y="7989"/>
                  </a:lnTo>
                  <a:lnTo>
                    <a:pt x="5748" y="7599"/>
                  </a:lnTo>
                  <a:lnTo>
                    <a:pt x="5699" y="7210"/>
                  </a:lnTo>
                  <a:lnTo>
                    <a:pt x="5650" y="6820"/>
                  </a:lnTo>
                  <a:lnTo>
                    <a:pt x="5553" y="6381"/>
                  </a:lnTo>
                  <a:lnTo>
                    <a:pt x="5407" y="5894"/>
                  </a:lnTo>
                  <a:lnTo>
                    <a:pt x="5212" y="5383"/>
                  </a:lnTo>
                  <a:lnTo>
                    <a:pt x="5090" y="5018"/>
                  </a:lnTo>
                  <a:lnTo>
                    <a:pt x="5017" y="4725"/>
                  </a:lnTo>
                  <a:lnTo>
                    <a:pt x="4993" y="4433"/>
                  </a:lnTo>
                  <a:lnTo>
                    <a:pt x="4969" y="4190"/>
                  </a:lnTo>
                  <a:lnTo>
                    <a:pt x="4993" y="3970"/>
                  </a:lnTo>
                  <a:lnTo>
                    <a:pt x="5017" y="3775"/>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334" y="2119"/>
                  </a:lnTo>
                  <a:lnTo>
                    <a:pt x="5407" y="2241"/>
                  </a:lnTo>
                  <a:lnTo>
                    <a:pt x="5480" y="2387"/>
                  </a:lnTo>
                  <a:lnTo>
                    <a:pt x="5504" y="2533"/>
                  </a:lnTo>
                  <a:lnTo>
                    <a:pt x="5529" y="2704"/>
                  </a:lnTo>
                  <a:lnTo>
                    <a:pt x="5529" y="2899"/>
                  </a:lnTo>
                  <a:lnTo>
                    <a:pt x="5504" y="3094"/>
                  </a:lnTo>
                  <a:lnTo>
                    <a:pt x="5456" y="3288"/>
                  </a:lnTo>
                  <a:lnTo>
                    <a:pt x="5553" y="3654"/>
                  </a:lnTo>
                  <a:lnTo>
                    <a:pt x="5626" y="4092"/>
                  </a:lnTo>
                  <a:lnTo>
                    <a:pt x="5772" y="5091"/>
                  </a:lnTo>
                  <a:lnTo>
                    <a:pt x="5894" y="6089"/>
                  </a:lnTo>
                  <a:lnTo>
                    <a:pt x="5918" y="6503"/>
                  </a:lnTo>
                  <a:lnTo>
                    <a:pt x="5943" y="6869"/>
                  </a:lnTo>
                  <a:lnTo>
                    <a:pt x="5967" y="7161"/>
                  </a:lnTo>
                  <a:lnTo>
                    <a:pt x="5991" y="7307"/>
                  </a:lnTo>
                  <a:lnTo>
                    <a:pt x="6040" y="7404"/>
                  </a:lnTo>
                  <a:lnTo>
                    <a:pt x="6113" y="7502"/>
                  </a:lnTo>
                  <a:lnTo>
                    <a:pt x="6186" y="7575"/>
                  </a:lnTo>
                  <a:lnTo>
                    <a:pt x="6284"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Tree>
    <p:extLst>
      <p:ext uri="{BB962C8B-B14F-4D97-AF65-F5344CB8AC3E}">
        <p14:creationId xmlns:p14="http://schemas.microsoft.com/office/powerpoint/2010/main" val="1708529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2479346" y="1607891"/>
            <a:ext cx="3858200" cy="3400624"/>
            <a:chOff x="2153538" y="2315739"/>
            <a:chExt cx="4755851" cy="3658582"/>
          </a:xfrm>
          <a:solidFill>
            <a:schemeClr val="accent5"/>
          </a:solidFill>
        </p:grpSpPr>
        <p:grpSp>
          <p:nvGrpSpPr>
            <p:cNvPr id="4" name="Group 42"/>
            <p:cNvGrpSpPr/>
            <p:nvPr/>
          </p:nvGrpSpPr>
          <p:grpSpPr>
            <a:xfrm>
              <a:off x="2153538" y="2316705"/>
              <a:ext cx="4754885" cy="3657616"/>
              <a:chOff x="1582479" y="683044"/>
              <a:chExt cx="4754885" cy="3657616"/>
            </a:xfrm>
            <a:grpFill/>
          </p:grpSpPr>
          <p:sp>
            <p:nvSpPr>
              <p:cNvPr id="53" name="Pie 52"/>
              <p:cNvSpPr/>
              <p:nvPr/>
            </p:nvSpPr>
            <p:spPr>
              <a:xfrm>
                <a:off x="1582479" y="683044"/>
                <a:ext cx="4754885" cy="3657616"/>
              </a:xfrm>
              <a:prstGeom prst="pie">
                <a:avLst>
                  <a:gd name="adj1" fmla="val 16200000"/>
                  <a:gd name="adj2" fmla="val 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4" name="Pie 4"/>
              <p:cNvSpPr/>
              <p:nvPr/>
            </p:nvSpPr>
            <p:spPr>
              <a:xfrm>
                <a:off x="4014263" y="1359703"/>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5" name="Group 43"/>
            <p:cNvGrpSpPr/>
            <p:nvPr/>
          </p:nvGrpSpPr>
          <p:grpSpPr>
            <a:xfrm>
              <a:off x="2154504" y="2315739"/>
              <a:ext cx="4754885" cy="3657616"/>
              <a:chOff x="1583445" y="682078"/>
              <a:chExt cx="4754885" cy="3657616"/>
            </a:xfrm>
            <a:grpFill/>
          </p:grpSpPr>
          <p:sp>
            <p:nvSpPr>
              <p:cNvPr id="51" name="Pie 50"/>
              <p:cNvSpPr/>
              <p:nvPr/>
            </p:nvSpPr>
            <p:spPr>
              <a:xfrm>
                <a:off x="1583445" y="682078"/>
                <a:ext cx="4754885" cy="3657616"/>
              </a:xfrm>
              <a:prstGeom prst="pie">
                <a:avLst>
                  <a:gd name="adj1" fmla="val 0"/>
                  <a:gd name="adj2" fmla="val 54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2" name="Pie 6"/>
              <p:cNvSpPr/>
              <p:nvPr/>
            </p:nvSpPr>
            <p:spPr>
              <a:xfrm>
                <a:off x="4045796"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6" name="Group 44"/>
            <p:cNvGrpSpPr/>
            <p:nvPr/>
          </p:nvGrpSpPr>
          <p:grpSpPr>
            <a:xfrm>
              <a:off x="2154504" y="2315739"/>
              <a:ext cx="4754885" cy="3657616"/>
              <a:chOff x="1583445" y="682078"/>
              <a:chExt cx="4754885" cy="3657616"/>
            </a:xfrm>
            <a:grpFill/>
          </p:grpSpPr>
          <p:sp>
            <p:nvSpPr>
              <p:cNvPr id="49" name="Pie 48"/>
              <p:cNvSpPr/>
              <p:nvPr/>
            </p:nvSpPr>
            <p:spPr>
              <a:xfrm>
                <a:off x="1583445" y="682078"/>
                <a:ext cx="4754885" cy="3657616"/>
              </a:xfrm>
              <a:prstGeom prst="pie">
                <a:avLst>
                  <a:gd name="adj1" fmla="val 5400000"/>
                  <a:gd name="adj2" fmla="val 108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0" name="Pie 8"/>
              <p:cNvSpPr/>
              <p:nvPr/>
            </p:nvSpPr>
            <p:spPr>
              <a:xfrm>
                <a:off x="2121200"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7" name="Group 45"/>
            <p:cNvGrpSpPr/>
            <p:nvPr/>
          </p:nvGrpSpPr>
          <p:grpSpPr>
            <a:xfrm>
              <a:off x="2154505" y="2315739"/>
              <a:ext cx="4754884" cy="3657616"/>
              <a:chOff x="1583446" y="682078"/>
              <a:chExt cx="4754884" cy="3657616"/>
            </a:xfrm>
            <a:grpFill/>
          </p:grpSpPr>
          <p:sp>
            <p:nvSpPr>
              <p:cNvPr id="47" name="Pie 46"/>
              <p:cNvSpPr/>
              <p:nvPr/>
            </p:nvSpPr>
            <p:spPr>
              <a:xfrm>
                <a:off x="1583446" y="682078"/>
                <a:ext cx="4754884" cy="3657616"/>
              </a:xfrm>
              <a:prstGeom prst="pie">
                <a:avLst>
                  <a:gd name="adj1" fmla="val 10800000"/>
                  <a:gd name="adj2" fmla="val 162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48" name="Pie 10"/>
              <p:cNvSpPr/>
              <p:nvPr/>
            </p:nvSpPr>
            <p:spPr>
              <a:xfrm>
                <a:off x="2121200" y="1356995"/>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sp>
        <p:nvSpPr>
          <p:cNvPr id="37" name="Circular Arrow 36"/>
          <p:cNvSpPr/>
          <p:nvPr/>
        </p:nvSpPr>
        <p:spPr>
          <a:xfrm>
            <a:off x="2214564" y="1075267"/>
            <a:ext cx="4554537" cy="4207933"/>
          </a:xfrm>
          <a:prstGeom prst="circularArrow">
            <a:avLst>
              <a:gd name="adj1" fmla="val 11864"/>
              <a:gd name="adj2" fmla="val 327528"/>
              <a:gd name="adj3" fmla="val 19532107"/>
              <a:gd name="adj4" fmla="val 16200251"/>
              <a:gd name="adj5" fmla="val 5932"/>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8" name="Circular Arrow 37"/>
          <p:cNvSpPr/>
          <p:nvPr/>
        </p:nvSpPr>
        <p:spPr>
          <a:xfrm>
            <a:off x="2286000" y="1250951"/>
            <a:ext cx="4554538" cy="4207933"/>
          </a:xfrm>
          <a:prstGeom prst="circularArrow">
            <a:avLst>
              <a:gd name="adj1" fmla="val 11864"/>
              <a:gd name="adj2" fmla="val 327528"/>
              <a:gd name="adj3" fmla="val 1481196"/>
              <a:gd name="adj4" fmla="val 19800000"/>
              <a:gd name="adj5" fmla="val 5932"/>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Circular Arrow 38"/>
          <p:cNvSpPr/>
          <p:nvPr/>
        </p:nvSpPr>
        <p:spPr>
          <a:xfrm>
            <a:off x="2170114" y="1337734"/>
            <a:ext cx="4554537" cy="4207933"/>
          </a:xfrm>
          <a:prstGeom prst="circularArrow">
            <a:avLst>
              <a:gd name="adj1" fmla="val 11864"/>
              <a:gd name="adj2" fmla="val 464882"/>
              <a:gd name="adj3" fmla="val 5032999"/>
              <a:gd name="adj4" fmla="val 18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0" name="Circular Arrow 39"/>
          <p:cNvSpPr/>
          <p:nvPr/>
        </p:nvSpPr>
        <p:spPr>
          <a:xfrm>
            <a:off x="2078039" y="1337734"/>
            <a:ext cx="4554537" cy="4207933"/>
          </a:xfrm>
          <a:prstGeom prst="circularArrow">
            <a:avLst>
              <a:gd name="adj1" fmla="val 11864"/>
              <a:gd name="adj2" fmla="val 327528"/>
              <a:gd name="adj3" fmla="val 8783320"/>
              <a:gd name="adj4" fmla="val 5400251"/>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1" name="Circular Arrow 40"/>
          <p:cNvSpPr/>
          <p:nvPr/>
        </p:nvSpPr>
        <p:spPr>
          <a:xfrm>
            <a:off x="2033589" y="1250951"/>
            <a:ext cx="4554537" cy="4207933"/>
          </a:xfrm>
          <a:prstGeom prst="circularArrow">
            <a:avLst>
              <a:gd name="adj1" fmla="val 11864"/>
              <a:gd name="adj2" fmla="val 556654"/>
              <a:gd name="adj3" fmla="val 12240213"/>
              <a:gd name="adj4" fmla="val 90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Circular Arrow 41"/>
          <p:cNvSpPr/>
          <p:nvPr/>
        </p:nvSpPr>
        <p:spPr>
          <a:xfrm>
            <a:off x="2106614" y="1075267"/>
            <a:ext cx="4554537" cy="4207933"/>
          </a:xfrm>
          <a:prstGeom prst="circularArrow">
            <a:avLst>
              <a:gd name="adj1" fmla="val 11615"/>
              <a:gd name="adj2" fmla="val 409847"/>
              <a:gd name="adj3" fmla="val 15906424"/>
              <a:gd name="adj4" fmla="val 12723624"/>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1" name="Group 15"/>
          <p:cNvGrpSpPr>
            <a:grpSpLocks/>
          </p:cNvGrpSpPr>
          <p:nvPr/>
        </p:nvGrpSpPr>
        <p:grpSpPr bwMode="auto">
          <a:xfrm>
            <a:off x="3676651" y="2660651"/>
            <a:ext cx="1463675" cy="1244600"/>
            <a:chOff x="3603334" y="3606219"/>
            <a:chExt cx="1843624" cy="1284393"/>
          </a:xfrm>
        </p:grpSpPr>
        <p:sp>
          <p:nvSpPr>
            <p:cNvPr id="8" name="Oval 7"/>
            <p:cNvSpPr/>
            <p:nvPr/>
          </p:nvSpPr>
          <p:spPr>
            <a:xfrm>
              <a:off x="3603334" y="3606219"/>
              <a:ext cx="1843624" cy="12843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2" name="Oval 1"/>
            <p:cNvSpPr/>
            <p:nvPr/>
          </p:nvSpPr>
          <p:spPr>
            <a:xfrm>
              <a:off x="3913271" y="3973188"/>
              <a:ext cx="1265741" cy="80383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9" name="TextBox 8"/>
            <p:cNvSpPr txBox="1"/>
            <p:nvPr/>
          </p:nvSpPr>
          <p:spPr>
            <a:xfrm>
              <a:off x="4019249" y="4021244"/>
              <a:ext cx="1067782" cy="452605"/>
            </a:xfrm>
            <a:prstGeom prst="rect">
              <a:avLst/>
            </a:prstGeom>
            <a:noFill/>
          </p:spPr>
          <p:txBody>
            <a:bodyPr>
              <a:spAutoFit/>
            </a:bodyPr>
            <a:lstStyle/>
            <a:p>
              <a:pPr algn="ctr" defTabSz="685800" fontAlgn="auto">
                <a:spcBef>
                  <a:spcPts val="0"/>
                </a:spcBef>
                <a:spcAft>
                  <a:spcPts val="0"/>
                </a:spcAft>
                <a:defRPr/>
              </a:pPr>
              <a:r>
                <a:rPr lang="en-US" sz="1125" kern="0" dirty="0">
                  <a:solidFill>
                    <a:srgbClr val="FFFFFF"/>
                  </a:solidFill>
                  <a:latin typeface="Franklin Gothic Medium"/>
                  <a:ea typeface="Arial"/>
                  <a:cs typeface="Franklin Gothic Medium"/>
                  <a:sym typeface="Arial"/>
                </a:rPr>
                <a:t>Students &amp; Families</a:t>
              </a:r>
            </a:p>
          </p:txBody>
        </p:sp>
        <p:sp>
          <p:nvSpPr>
            <p:cNvPr id="10" name="TextBox 9"/>
            <p:cNvSpPr txBox="1"/>
            <p:nvPr/>
          </p:nvSpPr>
          <p:spPr>
            <a:xfrm>
              <a:off x="4023248" y="3606219"/>
              <a:ext cx="1065783" cy="273944"/>
            </a:xfrm>
            <a:prstGeom prst="rect">
              <a:avLst/>
            </a:prstGeom>
            <a:noFill/>
          </p:spPr>
          <p:txBody>
            <a:bodyPr>
              <a:spAutoFit/>
            </a:bodyPr>
            <a:lstStyle/>
            <a:p>
              <a:pPr algn="ctr" defTabSz="685800" fontAlgn="auto">
                <a:spcBef>
                  <a:spcPts val="0"/>
                </a:spcBef>
                <a:spcAft>
                  <a:spcPts val="0"/>
                </a:spcAft>
                <a:defRPr/>
              </a:pPr>
              <a:r>
                <a:rPr lang="en-US" sz="1125" kern="0" dirty="0">
                  <a:solidFill>
                    <a:schemeClr val="bg1"/>
                  </a:solidFill>
                  <a:latin typeface="Franklin Gothic Medium"/>
                  <a:ea typeface="Arial"/>
                  <a:cs typeface="Franklin Gothic Medium"/>
                  <a:sym typeface="Arial"/>
                </a:rPr>
                <a:t>Schools</a:t>
              </a:r>
            </a:p>
          </p:txBody>
        </p:sp>
      </p:grpSp>
      <p:sp>
        <p:nvSpPr>
          <p:cNvPr id="12" name="TextBox 11"/>
          <p:cNvSpPr txBox="1">
            <a:spLocks noChangeArrowheads="1"/>
          </p:cNvSpPr>
          <p:nvPr/>
        </p:nvSpPr>
        <p:spPr bwMode="auto">
          <a:xfrm>
            <a:off x="4578350" y="2055285"/>
            <a:ext cx="11255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Actionable Data</a:t>
            </a:r>
          </a:p>
        </p:txBody>
      </p:sp>
      <p:sp>
        <p:nvSpPr>
          <p:cNvPr id="13" name="TextBox 12"/>
          <p:cNvSpPr txBox="1">
            <a:spLocks noChangeArrowheads="1"/>
          </p:cNvSpPr>
          <p:nvPr/>
        </p:nvSpPr>
        <p:spPr bwMode="auto">
          <a:xfrm>
            <a:off x="2935288" y="2025651"/>
            <a:ext cx="127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Positive Engagement</a:t>
            </a:r>
          </a:p>
        </p:txBody>
      </p:sp>
      <p:sp>
        <p:nvSpPr>
          <p:cNvPr id="14" name="TextBox 13"/>
          <p:cNvSpPr txBox="1">
            <a:spLocks noChangeArrowheads="1"/>
          </p:cNvSpPr>
          <p:nvPr/>
        </p:nvSpPr>
        <p:spPr bwMode="auto">
          <a:xfrm>
            <a:off x="4787900" y="3735918"/>
            <a:ext cx="1022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Capacity Building</a:t>
            </a:r>
          </a:p>
        </p:txBody>
      </p:sp>
      <p:sp>
        <p:nvSpPr>
          <p:cNvPr id="15" name="TextBox 14"/>
          <p:cNvSpPr txBox="1">
            <a:spLocks noChangeArrowheads="1"/>
          </p:cNvSpPr>
          <p:nvPr/>
        </p:nvSpPr>
        <p:spPr bwMode="auto">
          <a:xfrm>
            <a:off x="2909888" y="3712634"/>
            <a:ext cx="14271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Shared Accountability</a:t>
            </a:r>
          </a:p>
        </p:txBody>
      </p:sp>
      <p:sp>
        <p:nvSpPr>
          <p:cNvPr id="26" name="Rounded Rectangle 25"/>
          <p:cNvSpPr/>
          <p:nvPr/>
        </p:nvSpPr>
        <p:spPr>
          <a:xfrm>
            <a:off x="6015039" y="1075268"/>
            <a:ext cx="2460625" cy="115781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Actionable Data:</a:t>
            </a:r>
            <a:r>
              <a:rPr lang="en-US" sz="120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Is accurate, accessible, and regularly reported in an understandable format.</a:t>
            </a:r>
          </a:p>
        </p:txBody>
      </p:sp>
      <p:sp>
        <p:nvSpPr>
          <p:cNvPr id="27" name="Rounded Rectangle 26"/>
          <p:cNvSpPr/>
          <p:nvPr/>
        </p:nvSpPr>
        <p:spPr>
          <a:xfrm>
            <a:off x="6015039" y="3824818"/>
            <a:ext cx="2517775" cy="145838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Capacity Building </a:t>
            </a:r>
            <a:br>
              <a:rPr lang="en-US" sz="1200" b="1" kern="0" dirty="0">
                <a:solidFill>
                  <a:schemeClr val="accent5"/>
                </a:solidFill>
                <a:latin typeface="Franklin Gothic Medium"/>
                <a:cs typeface="Franklin Gothic Medium"/>
                <a:sym typeface="Arial"/>
              </a:rPr>
            </a:br>
            <a:r>
              <a:rPr lang="en-US" sz="1050" kern="0" dirty="0">
                <a:solidFill>
                  <a:schemeClr val="accent5"/>
                </a:solidFill>
                <a:latin typeface="Franklin Gothic Medium"/>
                <a:cs typeface="Franklin Gothic Medium"/>
                <a:sym typeface="Arial"/>
              </a:rPr>
              <a:t>Expands ability to work together to interpret data, engage in problem solving, and adopt  best practices to improve attendance.</a:t>
            </a:r>
          </a:p>
        </p:txBody>
      </p:sp>
      <p:sp>
        <p:nvSpPr>
          <p:cNvPr id="28" name="Rounded Rectangle 27"/>
          <p:cNvSpPr/>
          <p:nvPr/>
        </p:nvSpPr>
        <p:spPr>
          <a:xfrm>
            <a:off x="387351" y="831851"/>
            <a:ext cx="2411413" cy="1447800"/>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Positive Engagement: </a:t>
            </a:r>
            <a:r>
              <a:rPr lang="en-US" sz="105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Uses caring relationships, effective messaging and a positive school climate to motivate daily attendance.</a:t>
            </a:r>
          </a:p>
        </p:txBody>
      </p:sp>
      <p:sp>
        <p:nvSpPr>
          <p:cNvPr id="29" name="Rounded Rectangle 28"/>
          <p:cNvSpPr/>
          <p:nvPr/>
        </p:nvSpPr>
        <p:spPr>
          <a:xfrm>
            <a:off x="558801" y="4210051"/>
            <a:ext cx="2239963" cy="115993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Shared Accountability</a:t>
            </a:r>
            <a:r>
              <a:rPr lang="en-US" sz="1050" kern="0" dirty="0">
                <a:solidFill>
                  <a:srgbClr val="1B637A"/>
                </a:solidFill>
                <a:latin typeface="Franklin Gothic Medium"/>
                <a:cs typeface="Franklin Gothic Medium"/>
                <a:sym typeface="Arial"/>
              </a:rPr>
              <a:t>: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Ensures chronic absence is monitoring &amp; reinforced by policy</a:t>
            </a:r>
          </a:p>
        </p:txBody>
      </p:sp>
      <p:sp>
        <p:nvSpPr>
          <p:cNvPr id="17" name="TextBox 16"/>
          <p:cNvSpPr txBox="1"/>
          <p:nvPr/>
        </p:nvSpPr>
        <p:spPr>
          <a:xfrm rot="20425586">
            <a:off x="2686050" y="1325854"/>
            <a:ext cx="1658938" cy="311624"/>
          </a:xfrm>
          <a:prstGeom prst="rect">
            <a:avLst/>
          </a:prstGeom>
          <a:noFill/>
        </p:spPr>
        <p:txBody>
          <a:bodyPr>
            <a:spAutoFit/>
          </a:bodyPr>
          <a:lstStyle/>
          <a:p>
            <a:pPr algn="ctr" defTabSz="685800" fontAlgn="auto">
              <a:spcBef>
                <a:spcPts val="0"/>
              </a:spcBef>
              <a:spcAft>
                <a:spcPts val="0"/>
              </a:spcAft>
              <a:defRPr/>
            </a:pPr>
            <a:r>
              <a:rPr lang="en-US" sz="1425" kern="0" dirty="0">
                <a:solidFill>
                  <a:schemeClr val="bg1"/>
                </a:solidFill>
                <a:latin typeface="Franklin Gothic Medium"/>
                <a:ea typeface="Arial"/>
                <a:cs typeface="Franklin Gothic Medium"/>
                <a:sym typeface="Arial"/>
              </a:rPr>
              <a:t>Community</a:t>
            </a:r>
          </a:p>
        </p:txBody>
      </p:sp>
      <p:sp>
        <p:nvSpPr>
          <p:cNvPr id="55" name="TextBox 54"/>
          <p:cNvSpPr txBox="1"/>
          <p:nvPr/>
        </p:nvSpPr>
        <p:spPr>
          <a:xfrm rot="1035687">
            <a:off x="4418014" y="1281405"/>
            <a:ext cx="1658937" cy="311624"/>
          </a:xfrm>
          <a:prstGeom prst="rect">
            <a:avLst/>
          </a:prstGeom>
          <a:noFill/>
        </p:spPr>
        <p:txBody>
          <a:bodyPr>
            <a:spAutoFit/>
          </a:bodyPr>
          <a:lstStyle/>
          <a:p>
            <a:pPr algn="ctr" defTabSz="685800" fontAlgn="auto">
              <a:spcBef>
                <a:spcPts val="0"/>
              </a:spcBef>
              <a:spcAft>
                <a:spcPts val="0"/>
              </a:spcAft>
              <a:defRPr/>
            </a:pPr>
            <a:r>
              <a:rPr lang="en-US" sz="1425" kern="0" dirty="0">
                <a:solidFill>
                  <a:prstClr val="white"/>
                </a:solidFill>
                <a:latin typeface="Franklin Gothic Medium"/>
                <a:ea typeface="Arial"/>
                <a:cs typeface="Franklin Gothic Medium"/>
                <a:sym typeface="Arial"/>
              </a:rPr>
              <a:t>District</a:t>
            </a:r>
          </a:p>
        </p:txBody>
      </p:sp>
      <p:sp>
        <p:nvSpPr>
          <p:cNvPr id="56" name="Rounded Rectangle 55"/>
          <p:cNvSpPr/>
          <p:nvPr/>
        </p:nvSpPr>
        <p:spPr>
          <a:xfrm>
            <a:off x="3044825" y="5369984"/>
            <a:ext cx="2844800" cy="110066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Strategic partnerships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between district and community  partners  address specific attendance barriers and mobilize support for all ingredients</a:t>
            </a:r>
          </a:p>
        </p:txBody>
      </p:sp>
      <p:sp>
        <p:nvSpPr>
          <p:cNvPr id="26644" name="Title 17"/>
          <p:cNvSpPr txBox="1">
            <a:spLocks noGrp="1"/>
          </p:cNvSpPr>
          <p:nvPr>
            <p:ph type="title" idx="4294967295"/>
          </p:nvPr>
        </p:nvSpPr>
        <p:spPr>
          <a:xfrm>
            <a:off x="296864" y="1"/>
            <a:ext cx="5132387" cy="692151"/>
          </a:xfrm>
        </p:spPr>
        <p:txBody>
          <a:bodyPr/>
          <a:lstStyle/>
          <a:p>
            <a:pPr eaLnBrk="1" hangingPunct="1">
              <a:buClr>
                <a:srgbClr val="FFFFFF"/>
              </a:buClr>
              <a:buFont typeface="Roboto Slab" charset="0"/>
              <a:buNone/>
            </a:pPr>
            <a:r>
              <a:rPr lang="en-US" sz="1800" b="1">
                <a:solidFill>
                  <a:schemeClr val="bg1"/>
                </a:solidFill>
                <a:latin typeface="Rockwell" charset="0"/>
                <a:ea typeface="Roboto Slab" charset="0"/>
                <a:sym typeface="Roboto Slab" charset="0"/>
              </a:rPr>
              <a:t>Take a Data Driven Systemic Approach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112"/>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What is Chronic Absence?</a:t>
            </a:r>
          </a:p>
        </p:txBody>
      </p:sp>
      <p:sp>
        <p:nvSpPr>
          <p:cNvPr id="11266" name="Shape 114"/>
          <p:cNvSpPr>
            <a:spLocks noChangeArrowheads="1"/>
          </p:cNvSpPr>
          <p:nvPr/>
        </p:nvSpPr>
        <p:spPr bwMode="auto">
          <a:xfrm>
            <a:off x="2444751" y="3111928"/>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dirty="0">
                <a:solidFill>
                  <a:srgbClr val="18637B"/>
                </a:solidFill>
                <a:latin typeface="Rockwell" charset="0"/>
                <a:ea typeface="Nixie One" charset="0"/>
                <a:sym typeface="Nixie One" charset="0"/>
              </a:rPr>
              <a:t>Unexcused absences</a:t>
            </a:r>
          </a:p>
        </p:txBody>
      </p:sp>
      <p:sp>
        <p:nvSpPr>
          <p:cNvPr id="116" name="Shape 116"/>
          <p:cNvSpPr/>
          <p:nvPr/>
        </p:nvSpPr>
        <p:spPr>
          <a:xfrm>
            <a:off x="6740525" y="2681695"/>
            <a:ext cx="2260600" cy="2275752"/>
          </a:xfrm>
          <a:prstGeom prst="ellipse">
            <a:avLst/>
          </a:prstGeom>
          <a:solidFill>
            <a:schemeClr val="bg2">
              <a:alpha val="20380"/>
            </a:schemeClr>
          </a:solidFill>
          <a:ln>
            <a:noFill/>
          </a:ln>
        </p:spPr>
        <p:txBody>
          <a:bodyPr lIns="91425" tIns="91425" rIns="91425" bIns="91425" anchor="ctr"/>
          <a:lstStyle/>
          <a:p>
            <a:pPr algn="ctr" fontAlgn="auto">
              <a:spcBef>
                <a:spcPts val="0"/>
              </a:spcBef>
              <a:spcAft>
                <a:spcPts val="0"/>
              </a:spcAft>
              <a:defRPr/>
            </a:pPr>
            <a:r>
              <a:rPr lang="en" sz="1800" b="1" kern="0" dirty="0">
                <a:solidFill>
                  <a:schemeClr val="tx2"/>
                </a:solidFill>
                <a:latin typeface="Rockwell"/>
                <a:ea typeface="Nixie One"/>
                <a:cs typeface="Rockwell"/>
                <a:sym typeface="Nixie One"/>
              </a:rPr>
              <a:t>Chronic</a:t>
            </a:r>
          </a:p>
          <a:p>
            <a:pPr algn="ctr" fontAlgn="auto">
              <a:spcBef>
                <a:spcPts val="0"/>
              </a:spcBef>
              <a:spcAft>
                <a:spcPts val="0"/>
              </a:spcAft>
              <a:defRPr/>
            </a:pPr>
            <a:r>
              <a:rPr lang="en" sz="1800" b="1" kern="0" dirty="0">
                <a:solidFill>
                  <a:schemeClr val="tx2"/>
                </a:solidFill>
                <a:latin typeface="Rockwell"/>
                <a:ea typeface="Nixie One"/>
                <a:cs typeface="Rockwell"/>
                <a:sym typeface="Nixie One"/>
              </a:rPr>
              <a:t>Absence</a:t>
            </a:r>
          </a:p>
        </p:txBody>
      </p:sp>
      <p:sp>
        <p:nvSpPr>
          <p:cNvPr id="11268" name="Shape 117"/>
          <p:cNvSpPr>
            <a:spLocks noChangeArrowheads="1"/>
          </p:cNvSpPr>
          <p:nvPr/>
        </p:nvSpPr>
        <p:spPr bwMode="auto">
          <a:xfrm>
            <a:off x="6221414" y="3688214"/>
            <a:ext cx="434975" cy="368300"/>
          </a:xfrm>
          <a:prstGeom prst="rightArrow">
            <a:avLst>
              <a:gd name="adj1" fmla="val 50000"/>
              <a:gd name="adj2" fmla="val 49990"/>
            </a:avLst>
          </a:prstGeom>
          <a:solidFill>
            <a:srgbClr val="18637B"/>
          </a:solidFill>
          <a:ln w="9525">
            <a:solidFill>
              <a:srgbClr val="4BAA42"/>
            </a:solidFill>
            <a:round/>
            <a:headEnd/>
            <a:tailEnd/>
          </a:ln>
        </p:spPr>
        <p:txBody>
          <a:bodyPr lIns="91425" tIns="91425" rIns="91425" bIns="91425" anchor="ctr"/>
          <a:lstStyle/>
          <a:p>
            <a:endParaRPr lang="en-US"/>
          </a:p>
        </p:txBody>
      </p:sp>
      <p:sp>
        <p:nvSpPr>
          <p:cNvPr id="118" name="Shape 118"/>
          <p:cNvSpPr txBox="1"/>
          <p:nvPr/>
        </p:nvSpPr>
        <p:spPr>
          <a:xfrm>
            <a:off x="747062" y="5533798"/>
            <a:ext cx="7726362" cy="806449"/>
          </a:xfrm>
          <a:prstGeom prst="rect">
            <a:avLst/>
          </a:prstGeom>
          <a:noFill/>
          <a:ln>
            <a:noFill/>
          </a:ln>
        </p:spPr>
        <p:txBody>
          <a:bodyPr lIns="91425" tIns="91425" rIns="91425" bIns="91425"/>
          <a:lstStyle/>
          <a:p>
            <a:pPr fontAlgn="auto">
              <a:lnSpc>
                <a:spcPct val="115000"/>
              </a:lnSpc>
              <a:spcBef>
                <a:spcPts val="0"/>
              </a:spcBef>
              <a:spcAft>
                <a:spcPts val="0"/>
              </a:spcAft>
              <a:buClr>
                <a:schemeClr val="dk1"/>
              </a:buClr>
              <a:buSzPct val="91666"/>
              <a:buFont typeface="Arial"/>
              <a:buNone/>
              <a:defRPr/>
            </a:pPr>
            <a:r>
              <a:rPr lang="en" sz="1600" kern="0" dirty="0">
                <a:solidFill>
                  <a:schemeClr val="accent1"/>
                </a:solidFill>
                <a:latin typeface="Rockwell"/>
                <a:ea typeface="Roboto Slab"/>
                <a:cs typeface="Rockwell"/>
                <a:sym typeface="Roboto Slab"/>
              </a:rPr>
              <a:t>Chronic absence is different from </a:t>
            </a:r>
            <a:r>
              <a:rPr lang="en" sz="1600" b="1" kern="0" dirty="0">
                <a:solidFill>
                  <a:schemeClr val="accent4"/>
                </a:solidFill>
                <a:latin typeface="Rockwell"/>
                <a:ea typeface="Roboto Slab"/>
                <a:cs typeface="Rockwell"/>
                <a:sym typeface="Roboto Slab"/>
              </a:rPr>
              <a:t>truancy</a:t>
            </a:r>
            <a:r>
              <a:rPr lang="en" sz="1600" kern="0" dirty="0">
                <a:solidFill>
                  <a:schemeClr val="accent1"/>
                </a:solidFill>
                <a:latin typeface="Rockwell"/>
                <a:ea typeface="Roboto Slab"/>
                <a:cs typeface="Rockwell"/>
                <a:sym typeface="Roboto Slab"/>
              </a:rPr>
              <a:t> (unexcused absences only) or </a:t>
            </a:r>
            <a:r>
              <a:rPr lang="en" sz="1600" b="1" kern="0" dirty="0">
                <a:solidFill>
                  <a:srgbClr val="378145"/>
                </a:solidFill>
                <a:latin typeface="Rockwell"/>
                <a:ea typeface="Roboto Slab"/>
                <a:cs typeface="Rockwell"/>
                <a:sym typeface="Roboto Slab"/>
              </a:rPr>
              <a:t>average daily attendance</a:t>
            </a:r>
            <a:r>
              <a:rPr lang="en" sz="1600" kern="0" dirty="0">
                <a:solidFill>
                  <a:schemeClr val="accent1"/>
                </a:solidFill>
                <a:latin typeface="Rockwell"/>
                <a:ea typeface="Roboto Slab"/>
                <a:cs typeface="Rockwell"/>
                <a:sym typeface="Roboto Slab"/>
              </a:rPr>
              <a:t> (how many students show up to school each day).</a:t>
            </a:r>
          </a:p>
          <a:p>
            <a:pPr fontAlgn="auto">
              <a:spcBef>
                <a:spcPts val="0"/>
              </a:spcBef>
              <a:spcAft>
                <a:spcPts val="0"/>
              </a:spcAft>
              <a:defRPr/>
            </a:pPr>
            <a:endParaRPr sz="1600" kern="0" dirty="0">
              <a:latin typeface="Arial"/>
              <a:ea typeface="Arial"/>
              <a:cs typeface="Arial"/>
              <a:sym typeface="Arial"/>
            </a:endParaRPr>
          </a:p>
        </p:txBody>
      </p:sp>
      <p:sp>
        <p:nvSpPr>
          <p:cNvPr id="11270" name="Shape 119"/>
          <p:cNvSpPr txBox="1">
            <a:spLocks noChangeArrowheads="1"/>
          </p:cNvSpPr>
          <p:nvPr/>
        </p:nvSpPr>
        <p:spPr bwMode="auto">
          <a:xfrm>
            <a:off x="5091114" y="662518"/>
            <a:ext cx="3705225" cy="141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115000"/>
              </a:lnSpc>
              <a:buClr>
                <a:srgbClr val="40404F"/>
              </a:buClr>
              <a:buSzPct val="92000"/>
              <a:buFont typeface="Arial" charset="0"/>
              <a:buNone/>
            </a:pPr>
            <a:r>
              <a:rPr lang="en-US" dirty="0">
                <a:solidFill>
                  <a:srgbClr val="144056"/>
                </a:solidFill>
                <a:latin typeface="Rockwell" charset="0"/>
                <a:ea typeface="Roboto Slab" charset="0"/>
                <a:sym typeface="Roboto Slab" charset="0"/>
              </a:rPr>
              <a:t>Chronic absence is missing so much school for any reason that a student is academically at risk. Attendance Works recommends defining it as </a:t>
            </a:r>
            <a:r>
              <a:rPr lang="en-US" b="1" dirty="0">
                <a:solidFill>
                  <a:schemeClr val="bg2"/>
                </a:solidFill>
                <a:latin typeface="Rockwell" charset="0"/>
                <a:ea typeface="Roboto Slab" charset="0"/>
                <a:sym typeface="Roboto Slab" charset="0"/>
              </a:rPr>
              <a:t>missing 10% or more of school for any reason.</a:t>
            </a:r>
          </a:p>
          <a:p>
            <a:pPr eaLnBrk="1" hangingPunct="1"/>
            <a:endParaRPr lang="en-US" dirty="0"/>
          </a:p>
        </p:txBody>
      </p:sp>
      <p:sp>
        <p:nvSpPr>
          <p:cNvPr id="11271" name="Shape 114"/>
          <p:cNvSpPr>
            <a:spLocks noChangeArrowheads="1"/>
          </p:cNvSpPr>
          <p:nvPr/>
        </p:nvSpPr>
        <p:spPr bwMode="auto">
          <a:xfrm>
            <a:off x="401639" y="3111929"/>
            <a:ext cx="1501775" cy="1504276"/>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200" b="1" dirty="0">
                <a:solidFill>
                  <a:srgbClr val="18637B"/>
                </a:solidFill>
                <a:latin typeface="Rockwell" charset="0"/>
                <a:ea typeface="Nixie One" charset="0"/>
                <a:sym typeface="Nixie One" charset="0"/>
              </a:rPr>
              <a:t>Excused</a:t>
            </a:r>
            <a:br>
              <a:rPr lang="en-US" sz="1200" b="1" dirty="0">
                <a:solidFill>
                  <a:srgbClr val="18637B"/>
                </a:solidFill>
                <a:latin typeface="Rockwell" charset="0"/>
                <a:ea typeface="Nixie One" charset="0"/>
                <a:sym typeface="Nixie One" charset="0"/>
              </a:rPr>
            </a:br>
            <a:r>
              <a:rPr lang="en-US" sz="1200" b="1" dirty="0">
                <a:solidFill>
                  <a:srgbClr val="18637B"/>
                </a:solidFill>
                <a:latin typeface="Rockwell" charset="0"/>
                <a:ea typeface="Nixie One" charset="0"/>
                <a:sym typeface="Nixie One" charset="0"/>
              </a:rPr>
              <a:t>absences</a:t>
            </a:r>
          </a:p>
        </p:txBody>
      </p:sp>
      <p:sp>
        <p:nvSpPr>
          <p:cNvPr id="4" name="Plus 3"/>
          <p:cNvSpPr/>
          <p:nvPr/>
        </p:nvSpPr>
        <p:spPr>
          <a:xfrm>
            <a:off x="2057401"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sp>
        <p:nvSpPr>
          <p:cNvPr id="32" name="Plus 31"/>
          <p:cNvSpPr/>
          <p:nvPr/>
        </p:nvSpPr>
        <p:spPr>
          <a:xfrm>
            <a:off x="4071939"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pic>
        <p:nvPicPr>
          <p:cNvPr id="11275" name="Picture 4" descr="student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497" y="916429"/>
            <a:ext cx="887412" cy="9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14"/>
          <p:cNvSpPr>
            <a:spLocks noChangeArrowheads="1"/>
          </p:cNvSpPr>
          <p:nvPr/>
        </p:nvSpPr>
        <p:spPr bwMode="auto">
          <a:xfrm>
            <a:off x="4500563" y="3111929"/>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a:solidFill>
                  <a:srgbClr val="18637B"/>
                </a:solidFill>
                <a:latin typeface="Rockwell" charset="0"/>
                <a:ea typeface="Nixie One" charset="0"/>
                <a:sym typeface="Nixie One" charset="0"/>
              </a:rPr>
              <a:t>Suspensions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Chronic absence is like a warning light on your car dashboard</a:t>
            </a:r>
          </a:p>
        </p:txBody>
      </p:sp>
      <p:sp>
        <p:nvSpPr>
          <p:cNvPr id="31746" name="Shape 151"/>
          <p:cNvSpPr txBox="1">
            <a:spLocks noGrp="1"/>
          </p:cNvSpPr>
          <p:nvPr>
            <p:ph type="body" idx="1"/>
          </p:nvPr>
        </p:nvSpPr>
        <p:spPr>
          <a:xfrm>
            <a:off x="1146176" y="2355851"/>
            <a:ext cx="3660775" cy="4212167"/>
          </a:xfrm>
        </p:spPr>
        <p:txBody>
          <a:bodyPr anchor="ctr"/>
          <a:lstStyle>
            <a:lvl1pPr>
              <a:defRPr sz="1400">
                <a:solidFill>
                  <a:srgbClr val="000000"/>
                </a:solidFill>
                <a:latin typeface="Gill Sans" charset="0"/>
                <a:ea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indent="0" eaLnBrk="1" hangingPunct="1">
              <a:spcBef>
                <a:spcPct val="0"/>
              </a:spcBef>
              <a:buClr>
                <a:srgbClr val="40404F"/>
              </a:buClr>
              <a:buSzPct val="61000"/>
            </a:pPr>
            <a:r>
              <a:rPr lang="en-US" sz="1800" b="1">
                <a:solidFill>
                  <a:srgbClr val="FFFFFF"/>
                </a:solidFill>
                <a:latin typeface="Roboto Slab" charset="0"/>
                <a:cs typeface="Roboto Slab" charset="0"/>
                <a:sym typeface="Roboto Slab" charset="0"/>
              </a:rPr>
              <a:t>THANKS!</a:t>
            </a:r>
          </a:p>
          <a:p>
            <a:pPr marL="0" indent="0" eaLnBrk="1" hangingPunct="1">
              <a:spcBef>
                <a:spcPct val="0"/>
              </a:spcBef>
              <a:buClr>
                <a:srgbClr val="114454"/>
              </a:buClr>
              <a:buSzTx/>
              <a:buFont typeface="Nixie One" charset="0"/>
              <a:buNone/>
            </a:pPr>
            <a:r>
              <a:rPr lang="en-US" sz="3600" b="1">
                <a:solidFill>
                  <a:srgbClr val="FFFFFF"/>
                </a:solidFill>
                <a:cs typeface="Nixie One" charset="0"/>
                <a:sym typeface="Nixie One" charset="0"/>
              </a:rPr>
              <a:t>Any questions?</a:t>
            </a:r>
          </a:p>
          <a:p>
            <a:pPr marL="0" indent="0" eaLnBrk="1" hangingPunct="1">
              <a:spcBef>
                <a:spcPct val="0"/>
              </a:spcBef>
              <a:buClr>
                <a:srgbClr val="40404F"/>
              </a:buClr>
              <a:buSzPct val="46000"/>
            </a:pPr>
            <a:endParaRPr lang="en-US" sz="2400">
              <a:solidFill>
                <a:srgbClr val="FFFFFF"/>
              </a:solidFill>
              <a:cs typeface="Nixie One" charset="0"/>
              <a:sym typeface="Nixie One" charset="0"/>
            </a:endParaRPr>
          </a:p>
          <a:p>
            <a:pPr marL="0" indent="0" eaLnBrk="1" hangingPunct="1">
              <a:spcBef>
                <a:spcPct val="0"/>
              </a:spcBef>
              <a:buClr>
                <a:srgbClr val="40404F"/>
              </a:buClr>
              <a:buSzPct val="46000"/>
            </a:pPr>
            <a:r>
              <a:rPr lang="en-US" sz="2400">
                <a:solidFill>
                  <a:srgbClr val="FFFFFF"/>
                </a:solidFill>
                <a:cs typeface="Nixie One" charset="0"/>
                <a:sym typeface="Nixie One" charset="0"/>
              </a:rPr>
              <a:t>You can find me at @attendanceworks &amp; hedy@attendanceworks.org</a:t>
            </a:r>
          </a:p>
        </p:txBody>
      </p:sp>
      <p:sp>
        <p:nvSpPr>
          <p:cNvPr id="5" name="Text Placeholder 4"/>
          <p:cNvSpPr>
            <a:spLocks noGrp="1"/>
          </p:cNvSpPr>
          <p:nvPr>
            <p:ph type="body" idx="2"/>
          </p:nvPr>
        </p:nvSpPr>
        <p:spPr>
          <a:xfrm>
            <a:off x="4354514" y="2561167"/>
            <a:ext cx="4364037" cy="4489451"/>
          </a:xfrm>
        </p:spPr>
        <p:txBody>
          <a:bodyPr/>
          <a:lstStyle/>
          <a:p>
            <a:pPr marL="0" indent="0" eaLnBrk="1" fontAlgn="auto" hangingPunct="1">
              <a:spcAft>
                <a:spcPts val="0"/>
              </a:spcAft>
              <a:buClr>
                <a:srgbClr val="114454"/>
              </a:buClr>
              <a:buFont typeface="Nixie One"/>
              <a:buNone/>
              <a:defRPr/>
            </a:pPr>
            <a:r>
              <a:rPr lang="en-US" sz="2800" b="1" dirty="0">
                <a:solidFill>
                  <a:schemeClr val="accent3"/>
                </a:solidFill>
                <a:latin typeface="Gill Sans MT"/>
                <a:ea typeface="Nixie One"/>
                <a:cs typeface="Gill Sans MT"/>
                <a:sym typeface="Nixie One"/>
              </a:rPr>
              <a:t>The Parallels:</a:t>
            </a:r>
          </a:p>
          <a:p>
            <a:pPr marL="0" indent="0" eaLnBrk="1" fontAlgn="auto" hangingPunct="1">
              <a:spcAft>
                <a:spcPts val="0"/>
              </a:spcAft>
              <a:buClr>
                <a:srgbClr val="114454"/>
              </a:buClr>
              <a:buFont typeface="Nixie One"/>
              <a:buNone/>
              <a:defRPr/>
            </a:pPr>
            <a:endParaRPr lang="en-US" dirty="0">
              <a:solidFill>
                <a:schemeClr val="accent1"/>
              </a:solidFill>
              <a:latin typeface="Gill Sans MT"/>
              <a:ea typeface="Nixie One"/>
              <a:cs typeface="Gill Sans MT"/>
              <a:sym typeface="Nixie One"/>
            </a:endParaRPr>
          </a:p>
          <a:p>
            <a:pPr eaLnBrk="1" fontAlgn="auto" hangingPunct="1">
              <a:spcAft>
                <a:spcPts val="1000"/>
              </a:spcAft>
              <a:buClr>
                <a:schemeClr val="accent3"/>
              </a:buClr>
              <a:buFont typeface="Wingdings" charset="2"/>
              <a:buChar char="ü"/>
              <a:defRPr/>
            </a:pPr>
            <a:r>
              <a:rPr lang="en-US" dirty="0">
                <a:solidFill>
                  <a:schemeClr val="accent1"/>
                </a:solidFill>
                <a:latin typeface="Gill Sans MT"/>
                <a:ea typeface="Nixie One"/>
                <a:cs typeface="Gill Sans MT"/>
                <a:sym typeface="Nixie One"/>
              </a:rPr>
              <a:t>Ignore it at your personal peril!</a:t>
            </a:r>
          </a:p>
          <a:p>
            <a:pPr eaLnBrk="1" fontAlgn="auto" hangingPunct="1">
              <a:spcAft>
                <a:spcPts val="1000"/>
              </a:spcAft>
              <a:buClr>
                <a:schemeClr val="accent3"/>
              </a:buClr>
              <a:buFont typeface="Wingdings" charset="2"/>
              <a:buChar char="ü"/>
              <a:defRPr/>
            </a:pPr>
            <a:r>
              <a:rPr lang="en-US" dirty="0">
                <a:solidFill>
                  <a:schemeClr val="accent1"/>
                </a:solidFill>
                <a:latin typeface="Gill Sans MT"/>
                <a:ea typeface="Nixie One"/>
                <a:cs typeface="Gill Sans MT"/>
                <a:sym typeface="Nixie One"/>
              </a:rPr>
              <a:t>Address early or potentially pay more (lots more) later.</a:t>
            </a:r>
          </a:p>
          <a:p>
            <a:pPr eaLnBrk="1" fontAlgn="auto" hangingPunct="1">
              <a:spcAft>
                <a:spcPts val="1000"/>
              </a:spcAft>
              <a:buClr>
                <a:schemeClr val="accent3"/>
              </a:buClr>
              <a:buFont typeface="Wingdings" charset="2"/>
              <a:buChar char="ü"/>
              <a:defRPr/>
            </a:pPr>
            <a:r>
              <a:rPr lang="en-US" dirty="0">
                <a:solidFill>
                  <a:schemeClr val="accent1"/>
                </a:solidFill>
                <a:latin typeface="Gill Sans MT"/>
                <a:ea typeface="Nixie One"/>
                <a:cs typeface="Gill Sans MT"/>
                <a:sym typeface="Nixie One"/>
              </a:rPr>
              <a:t>The key is to ask why is this blinking? What could this mean?  </a:t>
            </a:r>
          </a:p>
          <a:p>
            <a:pPr marL="0" indent="0" eaLnBrk="1" fontAlgn="auto" hangingPunct="1">
              <a:spcAft>
                <a:spcPts val="0"/>
              </a:spcAft>
              <a:buClr>
                <a:srgbClr val="114454"/>
              </a:buClr>
              <a:buFont typeface="Nixie One"/>
              <a:buChar char="▪"/>
              <a:defRPr/>
            </a:pPr>
            <a:endParaRPr lang="en-US" sz="2400" dirty="0">
              <a:solidFill>
                <a:srgbClr val="114454"/>
              </a:solidFill>
              <a:latin typeface="Gill Sans MT"/>
              <a:ea typeface="Nixie One"/>
              <a:cs typeface="Gill Sans MT"/>
              <a:sym typeface="Nixie One"/>
            </a:endParaRPr>
          </a:p>
        </p:txBody>
      </p:sp>
      <p:pic>
        <p:nvPicPr>
          <p:cNvPr id="31748" name="Picture 2" descr="C:\Users\Hedy\Documents\Attendance Works\Palm Beach\dashboard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98" y="2819401"/>
            <a:ext cx="313150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hape 482"/>
          <p:cNvSpPr>
            <a:spLocks/>
          </p:cNvSpPr>
          <p:nvPr/>
        </p:nvSpPr>
        <p:spPr bwMode="auto">
          <a:xfrm>
            <a:off x="439738" y="1164166"/>
            <a:ext cx="365760" cy="365760"/>
          </a:xfrm>
          <a:custGeom>
            <a:avLst/>
            <a:gdLst>
              <a:gd name="T0" fmla="*/ 8987 w 16221"/>
              <a:gd name="T1" fmla="*/ 488 h 14176"/>
              <a:gd name="T2" fmla="*/ 8720 w 16221"/>
              <a:gd name="T3" fmla="*/ 196 h 14176"/>
              <a:gd name="T4" fmla="*/ 8379 w 16221"/>
              <a:gd name="T5" fmla="*/ 25 h 14176"/>
              <a:gd name="T6" fmla="*/ 8111 w 16221"/>
              <a:gd name="T7" fmla="*/ 1 h 14176"/>
              <a:gd name="T8" fmla="*/ 7721 w 16221"/>
              <a:gd name="T9" fmla="*/ 74 h 14176"/>
              <a:gd name="T10" fmla="*/ 7404 w 16221"/>
              <a:gd name="T11" fmla="*/ 293 h 14176"/>
              <a:gd name="T12" fmla="*/ 147 w 16221"/>
              <a:gd name="T13" fmla="*/ 12665 h 14176"/>
              <a:gd name="T14" fmla="*/ 25 w 16221"/>
              <a:gd name="T15" fmla="*/ 12909 h 14176"/>
              <a:gd name="T16" fmla="*/ 0 w 16221"/>
              <a:gd name="T17" fmla="*/ 13177 h 14176"/>
              <a:gd name="T18" fmla="*/ 74 w 16221"/>
              <a:gd name="T19" fmla="*/ 13567 h 14176"/>
              <a:gd name="T20" fmla="*/ 220 w 16221"/>
              <a:gd name="T21" fmla="*/ 13786 h 14176"/>
              <a:gd name="T22" fmla="*/ 512 w 16221"/>
              <a:gd name="T23" fmla="*/ 14054 h 14176"/>
              <a:gd name="T24" fmla="*/ 877 w 16221"/>
              <a:gd name="T25" fmla="*/ 14175 h 14176"/>
              <a:gd name="T26" fmla="*/ 15198 w 16221"/>
              <a:gd name="T27" fmla="*/ 14175 h 14176"/>
              <a:gd name="T28" fmla="*/ 15588 w 16221"/>
              <a:gd name="T29" fmla="*/ 14102 h 14176"/>
              <a:gd name="T30" fmla="*/ 15929 w 16221"/>
              <a:gd name="T31" fmla="*/ 13883 h 14176"/>
              <a:gd name="T32" fmla="*/ 16075 w 16221"/>
              <a:gd name="T33" fmla="*/ 13688 h 14176"/>
              <a:gd name="T34" fmla="*/ 16221 w 16221"/>
              <a:gd name="T35" fmla="*/ 13299 h 14176"/>
              <a:gd name="T36" fmla="*/ 16221 w 16221"/>
              <a:gd name="T37" fmla="*/ 13031 h 14176"/>
              <a:gd name="T38" fmla="*/ 16075 w 16221"/>
              <a:gd name="T39" fmla="*/ 12665 h 14176"/>
              <a:gd name="T40" fmla="*/ 8111 w 16221"/>
              <a:gd name="T41" fmla="*/ 12349 h 14176"/>
              <a:gd name="T42" fmla="*/ 7575 w 16221"/>
              <a:gd name="T43" fmla="*/ 12178 h 14176"/>
              <a:gd name="T44" fmla="*/ 7210 w 16221"/>
              <a:gd name="T45" fmla="*/ 11764 h 14176"/>
              <a:gd name="T46" fmla="*/ 7136 w 16221"/>
              <a:gd name="T47" fmla="*/ 11375 h 14176"/>
              <a:gd name="T48" fmla="*/ 7307 w 16221"/>
              <a:gd name="T49" fmla="*/ 10839 h 14176"/>
              <a:gd name="T50" fmla="*/ 7721 w 16221"/>
              <a:gd name="T51" fmla="*/ 10473 h 14176"/>
              <a:gd name="T52" fmla="*/ 8111 w 16221"/>
              <a:gd name="T53" fmla="*/ 10400 h 14176"/>
              <a:gd name="T54" fmla="*/ 8646 w 16221"/>
              <a:gd name="T55" fmla="*/ 10571 h 14176"/>
              <a:gd name="T56" fmla="*/ 9012 w 16221"/>
              <a:gd name="T57" fmla="*/ 11009 h 14176"/>
              <a:gd name="T58" fmla="*/ 9085 w 16221"/>
              <a:gd name="T59" fmla="*/ 11375 h 14176"/>
              <a:gd name="T60" fmla="*/ 8914 w 16221"/>
              <a:gd name="T61" fmla="*/ 11910 h 14176"/>
              <a:gd name="T62" fmla="*/ 8476 w 16221"/>
              <a:gd name="T63" fmla="*/ 12276 h 14176"/>
              <a:gd name="T64" fmla="*/ 8111 w 16221"/>
              <a:gd name="T65" fmla="*/ 12349 h 14176"/>
              <a:gd name="T66" fmla="*/ 8939 w 16221"/>
              <a:gd name="T67" fmla="*/ 8915 h 14176"/>
              <a:gd name="T68" fmla="*/ 8793 w 16221"/>
              <a:gd name="T69" fmla="*/ 9304 h 14176"/>
              <a:gd name="T70" fmla="*/ 8452 w 16221"/>
              <a:gd name="T71" fmla="*/ 9572 h 14176"/>
              <a:gd name="T72" fmla="*/ 8038 w 16221"/>
              <a:gd name="T73" fmla="*/ 9621 h 14176"/>
              <a:gd name="T74" fmla="*/ 7770 w 16221"/>
              <a:gd name="T75" fmla="*/ 9572 h 14176"/>
              <a:gd name="T76" fmla="*/ 7429 w 16221"/>
              <a:gd name="T77" fmla="*/ 9304 h 14176"/>
              <a:gd name="T78" fmla="*/ 7283 w 16221"/>
              <a:gd name="T79" fmla="*/ 8915 h 14176"/>
              <a:gd name="T80" fmla="*/ 7015 w 16221"/>
              <a:gd name="T81" fmla="*/ 4945 h 14176"/>
              <a:gd name="T82" fmla="*/ 7161 w 16221"/>
              <a:gd name="T83" fmla="*/ 4604 h 14176"/>
              <a:gd name="T84" fmla="*/ 7526 w 16221"/>
              <a:gd name="T85" fmla="*/ 4409 h 14176"/>
              <a:gd name="T86" fmla="*/ 8573 w 16221"/>
              <a:gd name="T87" fmla="*/ 4385 h 14176"/>
              <a:gd name="T88" fmla="*/ 8963 w 16221"/>
              <a:gd name="T89" fmla="*/ 4506 h 14176"/>
              <a:gd name="T90" fmla="*/ 9182 w 16221"/>
              <a:gd name="T91" fmla="*/ 4823 h 14176"/>
              <a:gd name="T92" fmla="*/ 9231 w 16221"/>
              <a:gd name="T93" fmla="*/ 5091 h 14176"/>
              <a:gd name="T94" fmla="*/ 0 w 16221"/>
              <a:gd name="T95" fmla="*/ 0 h 14176"/>
              <a:gd name="T96" fmla="*/ 16221 w 16221"/>
              <a:gd name="T97" fmla="*/ 14176 h 1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16221" h="14176" fill="none" extrusionOk="0">
                <a:moveTo>
                  <a:pt x="16075" y="12665"/>
                </a:moveTo>
                <a:lnTo>
                  <a:pt x="8987" y="488"/>
                </a:lnTo>
                <a:lnTo>
                  <a:pt x="8914" y="390"/>
                </a:lnTo>
                <a:lnTo>
                  <a:pt x="8817" y="293"/>
                </a:lnTo>
                <a:lnTo>
                  <a:pt x="8720" y="196"/>
                </a:lnTo>
                <a:lnTo>
                  <a:pt x="8622" y="123"/>
                </a:lnTo>
                <a:lnTo>
                  <a:pt x="8500" y="74"/>
                </a:lnTo>
                <a:lnTo>
                  <a:pt x="8379" y="25"/>
                </a:lnTo>
                <a:lnTo>
                  <a:pt x="8232"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74" y="12787"/>
                </a:lnTo>
                <a:lnTo>
                  <a:pt x="25" y="12909"/>
                </a:lnTo>
                <a:lnTo>
                  <a:pt x="0" y="13031"/>
                </a:lnTo>
                <a:lnTo>
                  <a:pt x="0" y="13177"/>
                </a:lnTo>
                <a:lnTo>
                  <a:pt x="0" y="13299"/>
                </a:lnTo>
                <a:lnTo>
                  <a:pt x="25" y="13420"/>
                </a:lnTo>
                <a:lnTo>
                  <a:pt x="74" y="13567"/>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148" y="13567"/>
                </a:lnTo>
                <a:lnTo>
                  <a:pt x="16197" y="13420"/>
                </a:lnTo>
                <a:lnTo>
                  <a:pt x="16221" y="13299"/>
                </a:lnTo>
                <a:lnTo>
                  <a:pt x="16221" y="13177"/>
                </a:lnTo>
                <a:lnTo>
                  <a:pt x="16221" y="13031"/>
                </a:lnTo>
                <a:lnTo>
                  <a:pt x="16197" y="12909"/>
                </a:lnTo>
                <a:lnTo>
                  <a:pt x="16148" y="12787"/>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61" y="11569"/>
                </a:lnTo>
                <a:lnTo>
                  <a:pt x="9012" y="11764"/>
                </a:lnTo>
                <a:lnTo>
                  <a:pt x="8914" y="11910"/>
                </a:lnTo>
                <a:lnTo>
                  <a:pt x="8793" y="12057"/>
                </a:lnTo>
                <a:lnTo>
                  <a:pt x="8646" y="12178"/>
                </a:lnTo>
                <a:lnTo>
                  <a:pt x="8476" y="12276"/>
                </a:lnTo>
                <a:lnTo>
                  <a:pt x="8306" y="12324"/>
                </a:lnTo>
                <a:lnTo>
                  <a:pt x="8111" y="12349"/>
                </a:lnTo>
                <a:close/>
                <a:moveTo>
                  <a:pt x="9231" y="5091"/>
                </a:move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695" y="4409"/>
                </a:lnTo>
                <a:lnTo>
                  <a:pt x="8841" y="4433"/>
                </a:lnTo>
                <a:lnTo>
                  <a:pt x="8963" y="4506"/>
                </a:lnTo>
                <a:lnTo>
                  <a:pt x="9061" y="4604"/>
                </a:lnTo>
                <a:lnTo>
                  <a:pt x="9134" y="4701"/>
                </a:lnTo>
                <a:lnTo>
                  <a:pt x="9182" y="4823"/>
                </a:lnTo>
                <a:lnTo>
                  <a:pt x="9207" y="4945"/>
                </a:lnTo>
                <a:lnTo>
                  <a:pt x="9231" y="509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attendance measures.</a:t>
            </a:r>
          </a:p>
        </p:txBody>
      </p:sp>
      <p:sp>
        <p:nvSpPr>
          <p:cNvPr id="16" name="Shape 149"/>
          <p:cNvSpPr/>
          <p:nvPr/>
        </p:nvSpPr>
        <p:spPr>
          <a:xfrm>
            <a:off x="509484" y="2511249"/>
            <a:ext cx="590095" cy="406543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 name="Shape 138"/>
          <p:cNvSpPr/>
          <p:nvPr/>
        </p:nvSpPr>
        <p:spPr>
          <a:xfrm>
            <a:off x="2491774" y="4588933"/>
            <a:ext cx="7322305" cy="196234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Shape 140"/>
          <p:cNvSpPr/>
          <p:nvPr/>
        </p:nvSpPr>
        <p:spPr>
          <a:xfrm>
            <a:off x="2491775" y="2342769"/>
            <a:ext cx="7059998" cy="976617"/>
          </a:xfrm>
          <a:prstGeom prst="homePlate">
            <a:avLst>
              <a:gd name="adj" fmla="val 35440"/>
            </a:avLst>
          </a:prstGeom>
          <a:solidFill>
            <a:srgbClr val="94BF6E"/>
          </a:solidFill>
          <a:ln>
            <a:noFill/>
          </a:ln>
        </p:spPr>
        <p:txBody>
          <a:bodyPr lIns="91425" tIns="45700" rIns="91425" bIns="45700" anchor="ctr" anchorCtr="0">
            <a:noAutofit/>
          </a:bodyPr>
          <a:lstStyle/>
          <a:p>
            <a:pPr marL="0" marR="0" lvl="0" indent="-6985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Shape 141"/>
          <p:cNvSpPr/>
          <p:nvPr/>
        </p:nvSpPr>
        <p:spPr>
          <a:xfrm>
            <a:off x="224026" y="2064282"/>
            <a:ext cx="2323963" cy="1302464"/>
          </a:xfrm>
          <a:custGeom>
            <a:avLst/>
            <a:gdLst/>
            <a:ahLst/>
            <a:cxnLst/>
            <a:rect l="0" t="0" r="0" b="0"/>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Shape 139"/>
          <p:cNvSpPr/>
          <p:nvPr/>
        </p:nvSpPr>
        <p:spPr>
          <a:xfrm>
            <a:off x="2491772" y="3319386"/>
            <a:ext cx="7239174" cy="1370648"/>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Shape 142"/>
          <p:cNvSpPr/>
          <p:nvPr/>
        </p:nvSpPr>
        <p:spPr>
          <a:xfrm>
            <a:off x="224026" y="3076832"/>
            <a:ext cx="2323963" cy="1630413"/>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 name="Shape 143"/>
          <p:cNvSpPr/>
          <p:nvPr/>
        </p:nvSpPr>
        <p:spPr>
          <a:xfrm rot="10800000" flipH="1">
            <a:off x="224026" y="4688090"/>
            <a:ext cx="2299446" cy="216990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52"/>
          <p:cNvSpPr txBox="1"/>
          <p:nvPr/>
        </p:nvSpPr>
        <p:spPr>
          <a:xfrm>
            <a:off x="2696446" y="2412450"/>
            <a:ext cx="6311630" cy="1165165"/>
          </a:xfrm>
          <a:prstGeom prst="rect">
            <a:avLst/>
          </a:prstGeom>
          <a:noFill/>
          <a:ln>
            <a:noFill/>
          </a:ln>
        </p:spPr>
        <p:txBody>
          <a:bodyPr lIns="91425" tIns="45700" rIns="91425" bIns="45700" anchor="ctr" anchorCtr="0">
            <a:noAutofit/>
          </a:bodyPr>
          <a:lstStyle/>
          <a:p>
            <a:pPr marL="0" marR="0" lvl="0" indent="0" defTabSz="914400" eaLnBrk="1" fontAlgn="auto" latinLnBrk="0" hangingPunct="1">
              <a:lnSpc>
                <a:spcPct val="83333"/>
              </a:lnSpc>
              <a:spcBef>
                <a:spcPts val="0"/>
              </a:spcBef>
              <a:spcAft>
                <a:spcPts val="0"/>
              </a:spcAft>
              <a:buClrTx/>
              <a:buSzPct val="25000"/>
              <a:buFontTx/>
              <a:buNone/>
              <a:tabLst/>
              <a:defRPr/>
            </a:pPr>
            <a:r>
              <a:rPr kumimoji="0" lang="en-US" sz="1900" b="1" i="0" u="none" strike="noStrike" kern="0" cap="none" spc="0" normalizeH="0" baseline="0" noProof="0" dirty="0">
                <a:ln>
                  <a:noFill/>
                </a:ln>
                <a:solidFill>
                  <a:schemeClr val="bg1"/>
                </a:solidFill>
                <a:effectLst/>
                <a:uLnTx/>
                <a:uFillTx/>
                <a:latin typeface="Gill Sans MT"/>
                <a:cs typeface="Gill Sans MT"/>
              </a:rPr>
              <a:t>How many students show up to school every day? </a:t>
            </a:r>
            <a:r>
              <a:rPr kumimoji="0" lang="en-US" sz="1900" b="0" i="0" u="none" strike="noStrike" kern="0" cap="none" spc="0" normalizeH="0" baseline="0" noProof="0" dirty="0">
                <a:ln>
                  <a:noFill/>
                </a:ln>
                <a:solidFill>
                  <a:schemeClr val="bg1"/>
                </a:solidFill>
                <a:effectLst/>
                <a:uLnTx/>
                <a:uFillTx/>
                <a:latin typeface="Gill Sans MT"/>
                <a:cs typeface="Gill Sans MT"/>
              </a:rPr>
              <a:t>The percent of enrolled students who attend school each day.  It is used in CA to allocate funds to districts.</a:t>
            </a:r>
          </a:p>
          <a:p>
            <a:pPr marL="0" marR="0" lvl="0" indent="0" algn="l" defTabSz="914400" rtl="0" eaLnBrk="1" fontAlgn="auto" latinLnBrk="0" hangingPunct="1">
              <a:lnSpc>
                <a:spcPct val="83333"/>
              </a:lnSpc>
              <a:spcBef>
                <a:spcPts val="0"/>
              </a:spcBef>
              <a:spcAft>
                <a:spcPts val="0"/>
              </a:spcAft>
              <a:buClrTx/>
              <a:buSzPct val="25000"/>
              <a:buFontTx/>
              <a:buNone/>
              <a:tabLst/>
              <a:defRPr/>
            </a:pPr>
            <a:endParaRPr kumimoji="0" lang="en" sz="2000" b="0" i="0" u="none" strike="noStrike" kern="0" cap="none" spc="0" normalizeH="0" baseline="0" noProof="0" dirty="0">
              <a:ln>
                <a:noFill/>
              </a:ln>
              <a:solidFill>
                <a:schemeClr val="bg1"/>
              </a:solidFill>
              <a:effectLst/>
              <a:uLnTx/>
              <a:uFillTx/>
              <a:latin typeface="Gill Sans MT"/>
              <a:ea typeface="Nixie One"/>
              <a:cs typeface="Gill Sans MT"/>
              <a:sym typeface="Nixie One"/>
            </a:endParaRPr>
          </a:p>
        </p:txBody>
      </p:sp>
      <p:sp>
        <p:nvSpPr>
          <p:cNvPr id="29" name="Shape 162"/>
          <p:cNvSpPr/>
          <p:nvPr/>
        </p:nvSpPr>
        <p:spPr>
          <a:xfrm flipH="1">
            <a:off x="2405085" y="2412450"/>
            <a:ext cx="109261" cy="437791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TextBox 54"/>
          <p:cNvSpPr txBox="1"/>
          <p:nvPr/>
        </p:nvSpPr>
        <p:spPr>
          <a:xfrm>
            <a:off x="444698" y="2128865"/>
            <a:ext cx="164548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Average Daily Attendance</a:t>
            </a:r>
          </a:p>
        </p:txBody>
      </p:sp>
      <p:sp>
        <p:nvSpPr>
          <p:cNvPr id="56" name="TextBox 55"/>
          <p:cNvSpPr txBox="1"/>
          <p:nvPr/>
        </p:nvSpPr>
        <p:spPr>
          <a:xfrm>
            <a:off x="509484" y="3888023"/>
            <a:ext cx="170074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Truancy</a:t>
            </a:r>
          </a:p>
        </p:txBody>
      </p:sp>
      <p:sp>
        <p:nvSpPr>
          <p:cNvPr id="57" name="TextBox 56"/>
          <p:cNvSpPr txBox="1"/>
          <p:nvPr/>
        </p:nvSpPr>
        <p:spPr>
          <a:xfrm>
            <a:off x="509484" y="5258708"/>
            <a:ext cx="170074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Chronic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Absence</a:t>
            </a:r>
          </a:p>
        </p:txBody>
      </p:sp>
      <p:sp>
        <p:nvSpPr>
          <p:cNvPr id="58" name="Shape 152"/>
          <p:cNvSpPr txBox="1"/>
          <p:nvPr/>
        </p:nvSpPr>
        <p:spPr>
          <a:xfrm>
            <a:off x="2616606" y="3509319"/>
            <a:ext cx="6731280" cy="1111034"/>
          </a:xfrm>
          <a:prstGeom prst="rect">
            <a:avLst/>
          </a:prstGeom>
          <a:noFill/>
          <a:ln>
            <a:noFill/>
          </a:ln>
        </p:spPr>
        <p:txBody>
          <a:bodyPr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FFFFFF"/>
                </a:solidFill>
                <a:effectLst/>
                <a:uLnTx/>
                <a:uFillTx/>
                <a:latin typeface="Gill Sans MT"/>
                <a:cs typeface="Gill Sans MT"/>
              </a:rPr>
              <a:t>Who is missing school without permission? </a:t>
            </a:r>
            <a:r>
              <a:rPr kumimoji="0" lang="en-US" sz="1900" b="0" i="0" u="none" strike="noStrike" kern="0" cap="none" spc="0" normalizeH="0" baseline="0" noProof="0" dirty="0">
                <a:ln>
                  <a:noFill/>
                </a:ln>
                <a:solidFill>
                  <a:srgbClr val="FFFFFF"/>
                </a:solidFill>
                <a:effectLst/>
                <a:uLnTx/>
                <a:uFillTx/>
                <a:latin typeface="Gill Sans MT"/>
                <a:cs typeface="Gill Sans MT"/>
              </a:rPr>
              <a:t>Typically refers only to unexcused absences.  Each state has the authority to define truancy and when it triggers legal intervention.  In CA = 3 absences or 3X late to class by 30 min without a valid excuse.</a:t>
            </a:r>
          </a:p>
          <a:p>
            <a:pPr marL="0" marR="0" lvl="0" indent="0" algn="l" defTabSz="914400" rtl="0" eaLnBrk="1" fontAlgn="auto" latinLnBrk="0" hangingPunct="1">
              <a:lnSpc>
                <a:spcPct val="83333"/>
              </a:lnSpc>
              <a:spcBef>
                <a:spcPts val="0"/>
              </a:spcBef>
              <a:spcAft>
                <a:spcPts val="0"/>
              </a:spcAft>
              <a:buClrTx/>
              <a:buSzPct val="25000"/>
              <a:buFontTx/>
              <a:buNone/>
              <a:tabLst/>
              <a:defRPr/>
            </a:pPr>
            <a:endParaRPr kumimoji="0" lang="en" sz="1900" b="0" i="0" u="none" strike="noStrike" kern="0" cap="none" spc="0" normalizeH="0" baseline="0" noProof="0" dirty="0">
              <a:ln>
                <a:noFill/>
              </a:ln>
              <a:solidFill>
                <a:srgbClr val="FFFFFF"/>
              </a:solidFill>
              <a:effectLst/>
              <a:uLnTx/>
              <a:uFillTx/>
              <a:latin typeface="Gill Sans MT"/>
              <a:ea typeface="Nixie One"/>
              <a:cs typeface="Gill Sans MT"/>
              <a:sym typeface="Nixie One"/>
            </a:endParaRPr>
          </a:p>
        </p:txBody>
      </p:sp>
      <p:sp>
        <p:nvSpPr>
          <p:cNvPr id="59" name="TextBox 58"/>
          <p:cNvSpPr txBox="1"/>
          <p:nvPr/>
        </p:nvSpPr>
        <p:spPr>
          <a:xfrm>
            <a:off x="2616606" y="4690034"/>
            <a:ext cx="6447554" cy="21236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FFFFFF"/>
                </a:solidFill>
                <a:effectLst/>
                <a:uLnTx/>
                <a:uFillTx/>
                <a:latin typeface="Gill Sans MT"/>
                <a:cs typeface="Gill Sans MT"/>
              </a:rPr>
              <a:t>Who is missing so much school they are academically at risk? </a:t>
            </a:r>
            <a:r>
              <a:rPr kumimoji="0" lang="en-US" sz="1900" b="0" i="0" u="none" strike="noStrike" kern="0" cap="none" spc="0" normalizeH="0" baseline="0" noProof="0" dirty="0">
                <a:ln>
                  <a:noFill/>
                </a:ln>
                <a:solidFill>
                  <a:srgbClr val="FFFFFF"/>
                </a:solidFill>
                <a:effectLst/>
                <a:uLnTx/>
                <a:uFillTx/>
                <a:latin typeface="Gill Sans MT"/>
                <a:cs typeface="Gill Sans MT"/>
              </a:rPr>
              <a:t>Broadly means missing too much school for any reason -- excused, unexcused, etc.   In CA, </a:t>
            </a:r>
            <a:r>
              <a:rPr lang="en-US" sz="1900" kern="0" dirty="0">
                <a:solidFill>
                  <a:srgbClr val="FFFFFF"/>
                </a:solidFill>
                <a:latin typeface="Gill Sans MT"/>
                <a:cs typeface="Gill Sans MT"/>
              </a:rPr>
              <a:t>under LCFF, it is defined</a:t>
            </a:r>
            <a:r>
              <a:rPr kumimoji="0" lang="en-US" sz="1900" b="0" i="0" u="none" strike="noStrike" kern="0" cap="none" spc="0" normalizeH="0" baseline="0" noProof="0" dirty="0">
                <a:ln>
                  <a:noFill/>
                </a:ln>
                <a:solidFill>
                  <a:srgbClr val="FFFFFF"/>
                </a:solidFill>
                <a:effectLst/>
                <a:uLnTx/>
                <a:uFillTx/>
                <a:latin typeface="Gill Sans MT"/>
                <a:cs typeface="Gill Sans MT"/>
              </a:rPr>
              <a:t> as missing 10% of school.  OCR currently defines it as missing 15 days and will be releasing a report in Spring 2016.  Chronic absence is a required reporting metric in ESSA.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60" name="Shape 658"/>
          <p:cNvGrpSpPr/>
          <p:nvPr/>
        </p:nvGrpSpPr>
        <p:grpSpPr>
          <a:xfrm>
            <a:off x="317320" y="1221311"/>
            <a:ext cx="384328" cy="368673"/>
            <a:chOff x="5233525" y="4954450"/>
            <a:chExt cx="538275" cy="516350"/>
          </a:xfrm>
        </p:grpSpPr>
        <p:sp>
          <p:nvSpPr>
            <p:cNvPr id="61"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5068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136"/>
          <p:cNvSpPr txBox="1">
            <a:spLocks noGrp="1"/>
          </p:cNvSpPr>
          <p:nvPr>
            <p:ph type="title"/>
          </p:nvPr>
        </p:nvSpPr>
        <p:spPr>
          <a:xfrm>
            <a:off x="1117601" y="696384"/>
            <a:ext cx="3897313" cy="1371600"/>
          </a:xfrm>
        </p:spPr>
        <p:txBody>
          <a:bodyPr/>
          <a:lstStyle/>
          <a:p>
            <a:pPr eaLnBrk="1" hangingPunct="1">
              <a:spcBef>
                <a:spcPct val="0"/>
              </a:spcBef>
              <a:buClr>
                <a:srgbClr val="FFFFFF"/>
              </a:buClr>
              <a:buFont typeface="Roboto Slab" charset="0"/>
              <a:buNone/>
            </a:pPr>
            <a:r>
              <a:rPr lang="en-US" sz="1600" b="1">
                <a:solidFill>
                  <a:srgbClr val="FFFFFF"/>
                </a:solidFill>
                <a:latin typeface="Rockwell" charset="0"/>
                <a:ea typeface="Roboto Slab" charset="0"/>
                <a:sym typeface="Roboto Slab" charset="0"/>
              </a:rPr>
              <a:t>Average Daily Attendance (ADA) </a:t>
            </a:r>
            <a:br>
              <a:rPr lang="en-US" sz="1600" b="1">
                <a:solidFill>
                  <a:srgbClr val="FFFFFF"/>
                </a:solidFill>
                <a:latin typeface="Rockwell" charset="0"/>
                <a:ea typeface="Roboto Slab" charset="0"/>
                <a:sym typeface="Roboto Slab" charset="0"/>
              </a:rPr>
            </a:br>
            <a:r>
              <a:rPr lang="en-US" sz="1600" b="1">
                <a:solidFill>
                  <a:srgbClr val="FFFFFF"/>
                </a:solidFill>
                <a:latin typeface="Rockwell" charset="0"/>
                <a:ea typeface="Roboto Slab" charset="0"/>
                <a:sym typeface="Roboto Slab" charset="0"/>
              </a:rPr>
              <a:t>Can Mask Chronic Absence</a:t>
            </a:r>
          </a:p>
        </p:txBody>
      </p:sp>
      <p:grpSp>
        <p:nvGrpSpPr>
          <p:cNvPr id="12290" name="Shape 137"/>
          <p:cNvGrpSpPr>
            <a:grpSpLocks/>
          </p:cNvGrpSpPr>
          <p:nvPr/>
        </p:nvGrpSpPr>
        <p:grpSpPr bwMode="auto">
          <a:xfrm>
            <a:off x="377825" y="1242484"/>
            <a:ext cx="312738" cy="302683"/>
            <a:chOff x="3932350" y="3714775"/>
            <a:chExt cx="439650" cy="319075"/>
          </a:xfrm>
        </p:grpSpPr>
        <p:sp>
          <p:nvSpPr>
            <p:cNvPr id="12295" name="Shape 138"/>
            <p:cNvSpPr>
              <a:spLocks/>
            </p:cNvSpPr>
            <p:nvPr/>
          </p:nvSpPr>
          <p:spPr bwMode="auto">
            <a:xfrm>
              <a:off x="3932350" y="3714775"/>
              <a:ext cx="439650" cy="319075"/>
            </a:xfrm>
            <a:custGeom>
              <a:avLst/>
              <a:gdLst>
                <a:gd name="T0" fmla="*/ 1 w 17586"/>
                <a:gd name="T1" fmla="*/ 1 h 12763"/>
                <a:gd name="T2" fmla="*/ 1 w 17586"/>
                <a:gd name="T3" fmla="*/ 12276 h 12763"/>
                <a:gd name="T4" fmla="*/ 1 w 17586"/>
                <a:gd name="T5" fmla="*/ 12276 h 12763"/>
                <a:gd name="T6" fmla="*/ 1 w 17586"/>
                <a:gd name="T7" fmla="*/ 12373 h 12763"/>
                <a:gd name="T8" fmla="*/ 25 w 17586"/>
                <a:gd name="T9" fmla="*/ 12471 h 12763"/>
                <a:gd name="T10" fmla="*/ 74 w 17586"/>
                <a:gd name="T11" fmla="*/ 12544 h 12763"/>
                <a:gd name="T12" fmla="*/ 123 w 17586"/>
                <a:gd name="T13" fmla="*/ 12617 h 12763"/>
                <a:gd name="T14" fmla="*/ 196 w 17586"/>
                <a:gd name="T15" fmla="*/ 12690 h 12763"/>
                <a:gd name="T16" fmla="*/ 293 w 17586"/>
                <a:gd name="T17" fmla="*/ 12714 h 12763"/>
                <a:gd name="T18" fmla="*/ 366 w 17586"/>
                <a:gd name="T19" fmla="*/ 12763 h 12763"/>
                <a:gd name="T20" fmla="*/ 488 w 17586"/>
                <a:gd name="T21" fmla="*/ 12763 h 12763"/>
                <a:gd name="T22" fmla="*/ 17585 w 17586"/>
                <a:gd name="T23" fmla="*/ 12763 h 12763"/>
                <a:gd name="T24" fmla="*/ 0 w 17586"/>
                <a:gd name="T25" fmla="*/ 0 h 12763"/>
                <a:gd name="T26" fmla="*/ 17586 w 17586"/>
                <a:gd name="T27" fmla="*/ 12763 h 1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6" name="Shape 139"/>
            <p:cNvSpPr>
              <a:spLocks/>
            </p:cNvSpPr>
            <p:nvPr/>
          </p:nvSpPr>
          <p:spPr bwMode="auto">
            <a:xfrm>
              <a:off x="39701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1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7" name="Shape 140"/>
            <p:cNvSpPr>
              <a:spLocks/>
            </p:cNvSpPr>
            <p:nvPr/>
          </p:nvSpPr>
          <p:spPr bwMode="auto">
            <a:xfrm>
              <a:off x="42788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0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8" name="Shape 141"/>
            <p:cNvSpPr>
              <a:spLocks/>
            </p:cNvSpPr>
            <p:nvPr/>
          </p:nvSpPr>
          <p:spPr bwMode="auto">
            <a:xfrm>
              <a:off x="4073000" y="3716600"/>
              <a:ext cx="77350" cy="278900"/>
            </a:xfrm>
            <a:custGeom>
              <a:avLst/>
              <a:gdLst>
                <a:gd name="T0" fmla="*/ 3094 w 3094"/>
                <a:gd name="T1" fmla="*/ 11155 h 11156"/>
                <a:gd name="T2" fmla="*/ 3094 w 3094"/>
                <a:gd name="T3" fmla="*/ 488 h 11156"/>
                <a:gd name="T4" fmla="*/ 3094 w 3094"/>
                <a:gd name="T5" fmla="*/ 488 h 11156"/>
                <a:gd name="T6" fmla="*/ 3094 w 3094"/>
                <a:gd name="T7" fmla="*/ 391 h 11156"/>
                <a:gd name="T8" fmla="*/ 3070 w 3094"/>
                <a:gd name="T9" fmla="*/ 293 h 11156"/>
                <a:gd name="T10" fmla="*/ 3021 w 3094"/>
                <a:gd name="T11" fmla="*/ 220 h 11156"/>
                <a:gd name="T12" fmla="*/ 2948 w 3094"/>
                <a:gd name="T13" fmla="*/ 147 h 11156"/>
                <a:gd name="T14" fmla="*/ 2899 w 3094"/>
                <a:gd name="T15" fmla="*/ 98 h 11156"/>
                <a:gd name="T16" fmla="*/ 2802 w 3094"/>
                <a:gd name="T17" fmla="*/ 50 h 11156"/>
                <a:gd name="T18" fmla="*/ 2704 w 3094"/>
                <a:gd name="T19" fmla="*/ 25 h 11156"/>
                <a:gd name="T20" fmla="*/ 2607 w 3094"/>
                <a:gd name="T21" fmla="*/ 1 h 11156"/>
                <a:gd name="T22" fmla="*/ 488 w 3094"/>
                <a:gd name="T23" fmla="*/ 1 h 11156"/>
                <a:gd name="T24" fmla="*/ 488 w 3094"/>
                <a:gd name="T25" fmla="*/ 1 h 11156"/>
                <a:gd name="T26" fmla="*/ 391 w 3094"/>
                <a:gd name="T27" fmla="*/ 25 h 11156"/>
                <a:gd name="T28" fmla="*/ 293 w 3094"/>
                <a:gd name="T29" fmla="*/ 50 h 11156"/>
                <a:gd name="T30" fmla="*/ 220 w 3094"/>
                <a:gd name="T31" fmla="*/ 98 h 11156"/>
                <a:gd name="T32" fmla="*/ 147 w 3094"/>
                <a:gd name="T33" fmla="*/ 147 h 11156"/>
                <a:gd name="T34" fmla="*/ 74 w 3094"/>
                <a:gd name="T35" fmla="*/ 220 h 11156"/>
                <a:gd name="T36" fmla="*/ 50 w 3094"/>
                <a:gd name="T37" fmla="*/ 293 h 11156"/>
                <a:gd name="T38" fmla="*/ 1 w 3094"/>
                <a:gd name="T39" fmla="*/ 391 h 11156"/>
                <a:gd name="T40" fmla="*/ 1 w 3094"/>
                <a:gd name="T41" fmla="*/ 488 h 11156"/>
                <a:gd name="T42" fmla="*/ 1 w 3094"/>
                <a:gd name="T43" fmla="*/ 11155 h 11156"/>
                <a:gd name="T44" fmla="*/ 3094 w 3094"/>
                <a:gd name="T45" fmla="*/ 11155 h 11156"/>
                <a:gd name="T46" fmla="*/ 0 w 3094"/>
                <a:gd name="T47" fmla="*/ 0 h 11156"/>
                <a:gd name="T48" fmla="*/ 3094 w 3094"/>
                <a:gd name="T49" fmla="*/ 11156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9" name="Shape 142"/>
            <p:cNvSpPr>
              <a:spLocks/>
            </p:cNvSpPr>
            <p:nvPr/>
          </p:nvSpPr>
          <p:spPr bwMode="auto">
            <a:xfrm>
              <a:off x="4175900" y="3787250"/>
              <a:ext cx="77350" cy="208250"/>
            </a:xfrm>
            <a:custGeom>
              <a:avLst/>
              <a:gdLst>
                <a:gd name="T0" fmla="*/ 3094 w 3094"/>
                <a:gd name="T1" fmla="*/ 8329 h 8330"/>
                <a:gd name="T2" fmla="*/ 3094 w 3094"/>
                <a:gd name="T3" fmla="*/ 487 h 8330"/>
                <a:gd name="T4" fmla="*/ 3094 w 3094"/>
                <a:gd name="T5" fmla="*/ 487 h 8330"/>
                <a:gd name="T6" fmla="*/ 3094 w 3094"/>
                <a:gd name="T7" fmla="*/ 390 h 8330"/>
                <a:gd name="T8" fmla="*/ 3070 w 3094"/>
                <a:gd name="T9" fmla="*/ 292 h 8330"/>
                <a:gd name="T10" fmla="*/ 3021 w 3094"/>
                <a:gd name="T11" fmla="*/ 219 h 8330"/>
                <a:gd name="T12" fmla="*/ 2948 w 3094"/>
                <a:gd name="T13" fmla="*/ 146 h 8330"/>
                <a:gd name="T14" fmla="*/ 2899 w 3094"/>
                <a:gd name="T15" fmla="*/ 97 h 8330"/>
                <a:gd name="T16" fmla="*/ 2802 w 3094"/>
                <a:gd name="T17" fmla="*/ 49 h 8330"/>
                <a:gd name="T18" fmla="*/ 2704 w 3094"/>
                <a:gd name="T19" fmla="*/ 24 h 8330"/>
                <a:gd name="T20" fmla="*/ 2607 w 3094"/>
                <a:gd name="T21" fmla="*/ 0 h 8330"/>
                <a:gd name="T22" fmla="*/ 488 w 3094"/>
                <a:gd name="T23" fmla="*/ 0 h 8330"/>
                <a:gd name="T24" fmla="*/ 488 w 3094"/>
                <a:gd name="T25" fmla="*/ 0 h 8330"/>
                <a:gd name="T26" fmla="*/ 391 w 3094"/>
                <a:gd name="T27" fmla="*/ 24 h 8330"/>
                <a:gd name="T28" fmla="*/ 293 w 3094"/>
                <a:gd name="T29" fmla="*/ 49 h 8330"/>
                <a:gd name="T30" fmla="*/ 220 w 3094"/>
                <a:gd name="T31" fmla="*/ 97 h 8330"/>
                <a:gd name="T32" fmla="*/ 147 w 3094"/>
                <a:gd name="T33" fmla="*/ 146 h 8330"/>
                <a:gd name="T34" fmla="*/ 74 w 3094"/>
                <a:gd name="T35" fmla="*/ 219 h 8330"/>
                <a:gd name="T36" fmla="*/ 50 w 3094"/>
                <a:gd name="T37" fmla="*/ 292 h 8330"/>
                <a:gd name="T38" fmla="*/ 1 w 3094"/>
                <a:gd name="T39" fmla="*/ 390 h 8330"/>
                <a:gd name="T40" fmla="*/ 1 w 3094"/>
                <a:gd name="T41" fmla="*/ 487 h 8330"/>
                <a:gd name="T42" fmla="*/ 1 w 3094"/>
                <a:gd name="T43" fmla="*/ 8329 h 8330"/>
                <a:gd name="T44" fmla="*/ 3094 w 3094"/>
                <a:gd name="T45" fmla="*/ 8329 h 8330"/>
                <a:gd name="T46" fmla="*/ 0 w 3094"/>
                <a:gd name="T47" fmla="*/ 0 h 8330"/>
                <a:gd name="T48" fmla="*/ 3094 w 3094"/>
                <a:gd name="T49" fmla="*/ 8330 h 8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12291" name="Shape 14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81"/>
          <a:stretch>
            <a:fillRect/>
          </a:stretch>
        </p:blipFill>
        <p:spPr bwMode="auto">
          <a:xfrm>
            <a:off x="459700" y="2256367"/>
            <a:ext cx="4555214" cy="350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Shape 14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0481"/>
          <a:stretch>
            <a:fillRect/>
          </a:stretch>
        </p:blipFill>
        <p:spPr bwMode="auto">
          <a:xfrm>
            <a:off x="4691064" y="2311400"/>
            <a:ext cx="4452936" cy="33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Shape 145"/>
          <p:cNvSpPr txBox="1"/>
          <p:nvPr/>
        </p:nvSpPr>
        <p:spPr>
          <a:xfrm>
            <a:off x="4691064" y="931334"/>
            <a:ext cx="3940175" cy="1276351"/>
          </a:xfrm>
          <a:prstGeom prst="rect">
            <a:avLst/>
          </a:prstGeom>
          <a:noFill/>
          <a:ln>
            <a:noFill/>
          </a:ln>
        </p:spPr>
        <p:txBody>
          <a:bodyPr lIns="91425" tIns="91425" rIns="91425" bIns="91425"/>
          <a:lstStyle/>
          <a:p>
            <a:pPr algn="ctr" fontAlgn="auto">
              <a:lnSpc>
                <a:spcPct val="90000"/>
              </a:lnSpc>
              <a:spcBef>
                <a:spcPts val="0"/>
              </a:spcBef>
              <a:spcAft>
                <a:spcPts val="0"/>
              </a:spcAft>
              <a:buClr>
                <a:schemeClr val="dk1"/>
              </a:buClr>
              <a:buSzPct val="45833"/>
              <a:buFont typeface="Arial"/>
              <a:buNone/>
              <a:defRPr/>
            </a:pPr>
            <a:r>
              <a:rPr lang="en" sz="2400" b="1" kern="0" dirty="0">
                <a:solidFill>
                  <a:schemeClr val="accent5"/>
                </a:solidFill>
                <a:latin typeface="Rockwell"/>
                <a:ea typeface="Roboto Slab"/>
                <a:cs typeface="Rockwell"/>
                <a:sym typeface="Roboto Slab"/>
              </a:rPr>
              <a:t>90% and even 95% </a:t>
            </a:r>
            <a:r>
              <a:rPr lang="en" sz="2400" b="1" kern="0" dirty="0">
                <a:solidFill>
                  <a:schemeClr val="accent3"/>
                </a:solidFill>
                <a:latin typeface="Rockwell"/>
                <a:ea typeface="Roboto Slab"/>
                <a:cs typeface="Rockwell"/>
                <a:sym typeface="Roboto Slab"/>
              </a:rPr>
              <a:t>≠</a:t>
            </a:r>
            <a:r>
              <a:rPr lang="en" sz="2400" b="1" kern="0" dirty="0">
                <a:solidFill>
                  <a:schemeClr val="accent5"/>
                </a:solidFill>
                <a:latin typeface="Rockwell"/>
                <a:ea typeface="Roboto Slab"/>
                <a:cs typeface="Rockwell"/>
                <a:sym typeface="Roboto Slab"/>
              </a:rPr>
              <a:t> A</a:t>
            </a:r>
          </a:p>
          <a:p>
            <a:pPr fontAlgn="auto">
              <a:spcBef>
                <a:spcPts val="0"/>
              </a:spcBef>
              <a:spcAft>
                <a:spcPts val="0"/>
              </a:spcAft>
              <a:defRPr/>
            </a:pPr>
            <a:endParaRPr kern="0" dirty="0">
              <a:latin typeface="Arial"/>
              <a:ea typeface="Arial"/>
              <a:cs typeface="Arial"/>
              <a:sym typeface="Arial"/>
            </a:endParaRPr>
          </a:p>
        </p:txBody>
      </p:sp>
      <p:sp>
        <p:nvSpPr>
          <p:cNvPr id="12294" name="Shape 146"/>
          <p:cNvSpPr txBox="1">
            <a:spLocks noChangeArrowheads="1"/>
          </p:cNvSpPr>
          <p:nvPr/>
        </p:nvSpPr>
        <p:spPr bwMode="auto">
          <a:xfrm>
            <a:off x="1320801" y="5706534"/>
            <a:ext cx="6049963" cy="71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lnSpc>
                <a:spcPct val="115000"/>
              </a:lnSpc>
              <a:buClr>
                <a:srgbClr val="40404F"/>
              </a:buClr>
              <a:buSzPct val="92000"/>
              <a:buFont typeface="Arial" charset="0"/>
              <a:buNone/>
            </a:pPr>
            <a:r>
              <a:rPr lang="en-US" dirty="0">
                <a:solidFill>
                  <a:srgbClr val="3B8D61"/>
                </a:solidFill>
                <a:latin typeface="Rockwell" charset="0"/>
                <a:ea typeface="Roboto Slab" charset="0"/>
                <a:sym typeface="Roboto Slab" charset="0"/>
              </a:rPr>
              <a:t>98% ADA = little chronic absence</a:t>
            </a:r>
          </a:p>
          <a:p>
            <a:pPr algn="ctr" eaLnBrk="1" hangingPunct="1">
              <a:lnSpc>
                <a:spcPct val="115000"/>
              </a:lnSpc>
              <a:buClr>
                <a:srgbClr val="40404F"/>
              </a:buClr>
              <a:buSzPct val="92000"/>
              <a:buFont typeface="Arial" charset="0"/>
              <a:buNone/>
            </a:pPr>
            <a:r>
              <a:rPr lang="en-US" dirty="0">
                <a:solidFill>
                  <a:srgbClr val="3B8D61"/>
                </a:solidFill>
                <a:latin typeface="Rockwell" charset="0"/>
                <a:ea typeface="Roboto Slab" charset="0"/>
                <a:sym typeface="Roboto Slab" charset="0"/>
              </a:rPr>
              <a:t>95% ADA = don’t know</a:t>
            </a:r>
          </a:p>
          <a:p>
            <a:pPr algn="ctr" eaLnBrk="1" hangingPunct="1">
              <a:lnSpc>
                <a:spcPct val="115000"/>
              </a:lnSpc>
              <a:buClr>
                <a:srgbClr val="40404F"/>
              </a:buClr>
              <a:buSzPct val="92000"/>
              <a:buFont typeface="Arial" charset="0"/>
              <a:buNone/>
            </a:pPr>
            <a:r>
              <a:rPr lang="en-US" dirty="0">
                <a:solidFill>
                  <a:srgbClr val="3B8D61"/>
                </a:solidFill>
                <a:latin typeface="Rockwell" charset="0"/>
                <a:ea typeface="Roboto Slab" charset="0"/>
                <a:sym typeface="Roboto Slab" charset="0"/>
              </a:rPr>
              <a:t>93% ADA = significant chronic absence</a:t>
            </a:r>
          </a:p>
          <a:p>
            <a:pPr eaLnBrk="1" hangingPunct="1"/>
            <a:endParaRPr lang="en-US" sz="1600" dirty="0">
              <a:latin typeface="Rockwell" charset="0"/>
              <a:ea typeface="Rockwell" charset="0"/>
              <a:cs typeface="Rockwell" charset="0"/>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Absence Vs. Truancy</a:t>
            </a:r>
          </a:p>
        </p:txBody>
      </p:sp>
      <p:graphicFrame>
        <p:nvGraphicFramePr>
          <p:cNvPr id="3" name="Object 7"/>
          <p:cNvGraphicFramePr>
            <a:graphicFrameLocks noChangeAspect="1"/>
          </p:cNvGraphicFramePr>
          <p:nvPr>
            <p:extLst>
              <p:ext uri="{D42A27DB-BD31-4B8C-83A1-F6EECF244321}">
                <p14:modId xmlns:p14="http://schemas.microsoft.com/office/powerpoint/2010/main" val="1905968799"/>
              </p:ext>
            </p:extLst>
          </p:nvPr>
        </p:nvGraphicFramePr>
        <p:xfrm>
          <a:off x="1618157" y="2362415"/>
          <a:ext cx="6379427" cy="4236762"/>
        </p:xfrm>
        <a:graphic>
          <a:graphicData uri="http://schemas.openxmlformats.org/presentationml/2006/ole">
            <mc:AlternateContent xmlns:mc="http://schemas.openxmlformats.org/markup-compatibility/2006">
              <mc:Choice xmlns:v="urn:schemas-microsoft-com:vml" Requires="v">
                <p:oleObj spid="_x0000_s1104" name="Worksheet" r:id="rId3" imgW="7191495" imgH="5133867" progId="Excel.Sheet.8">
                  <p:embed/>
                </p:oleObj>
              </mc:Choice>
              <mc:Fallback>
                <p:oleObj name="Worksheet" r:id="rId3" imgW="7191495" imgH="513386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157" y="2362415"/>
                        <a:ext cx="6379427" cy="4236762"/>
                      </a:xfrm>
                      <a:prstGeom prst="rect">
                        <a:avLst/>
                      </a:prstGeom>
                      <a:noFill/>
                      <a:extLst/>
                    </p:spPr>
                  </p:pic>
                </p:oleObj>
              </mc:Fallback>
            </mc:AlternateContent>
          </a:graphicData>
        </a:graphic>
      </p:graphicFrame>
      <p:grpSp>
        <p:nvGrpSpPr>
          <p:cNvPr id="4" name="Shape 454"/>
          <p:cNvGrpSpPr/>
          <p:nvPr/>
        </p:nvGrpSpPr>
        <p:grpSpPr>
          <a:xfrm>
            <a:off x="442208" y="1311311"/>
            <a:ext cx="313892" cy="227819"/>
            <a:chOff x="4604550" y="3714775"/>
            <a:chExt cx="439625" cy="319075"/>
          </a:xfrm>
        </p:grpSpPr>
        <p:sp>
          <p:nvSpPr>
            <p:cNvPr id="5" name="Shape 455"/>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56"/>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73509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txBox="1">
            <a:spLocks noGrp="1"/>
          </p:cNvSpPr>
          <p:nvPr>
            <p:ph type="title"/>
          </p:nvPr>
        </p:nvSpPr>
        <p:spPr>
          <a:xfrm>
            <a:off x="1146175" y="706967"/>
            <a:ext cx="3390900"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Chronic Absence Is Easily Masked If We Only Monitor Missing Consecutive days</a:t>
            </a:r>
          </a:p>
        </p:txBody>
      </p:sp>
      <p:sp>
        <p:nvSpPr>
          <p:cNvPr id="2" name="Content Placeholder 1"/>
          <p:cNvSpPr>
            <a:spLocks noGrp="1"/>
          </p:cNvSpPr>
          <p:nvPr>
            <p:ph idx="4294967295"/>
          </p:nvPr>
        </p:nvSpPr>
        <p:spPr>
          <a:xfrm>
            <a:off x="703264" y="6214533"/>
            <a:ext cx="7799387" cy="643467"/>
          </a:xfrm>
        </p:spPr>
        <p:txBody>
          <a:bodyPr>
            <a:normAutofit fontScale="92500"/>
          </a:bodyPr>
          <a:lstStyle/>
          <a:p>
            <a:pPr marL="0" indent="0" algn="ctr" eaLnBrk="1" fontAlgn="auto" hangingPunct="1">
              <a:spcBef>
                <a:spcPts val="600"/>
              </a:spcBef>
              <a:spcAft>
                <a:spcPts val="0"/>
              </a:spcAft>
              <a:buClr>
                <a:srgbClr val="114454"/>
              </a:buClr>
              <a:buSzPct val="100000"/>
              <a:buFont typeface="Nixie One"/>
              <a:buNone/>
              <a:defRPr/>
            </a:pPr>
            <a:r>
              <a:rPr lang="en-US" sz="1950" dirty="0">
                <a:solidFill>
                  <a:srgbClr val="1B637A"/>
                </a:solidFill>
                <a:latin typeface="Rockwell"/>
                <a:ea typeface="Nixie One"/>
                <a:cs typeface="Rockwell"/>
                <a:sym typeface="Nixie One"/>
              </a:rPr>
              <a:t>Chronic Absence = 18 days of absence = </a:t>
            </a:r>
            <a:r>
              <a:rPr lang="en-US" sz="1950" b="1" dirty="0">
                <a:solidFill>
                  <a:schemeClr val="accent3"/>
                </a:solidFill>
                <a:latin typeface="Rockwell"/>
                <a:ea typeface="Nixie One"/>
                <a:cs typeface="Rockwell"/>
                <a:sym typeface="Nixie One"/>
              </a:rPr>
              <a:t>As Few As 2 days a month</a:t>
            </a:r>
          </a:p>
        </p:txBody>
      </p:sp>
      <p:grpSp>
        <p:nvGrpSpPr>
          <p:cNvPr id="15363" name="Shape 588"/>
          <p:cNvGrpSpPr>
            <a:grpSpLocks/>
          </p:cNvGrpSpPr>
          <p:nvPr/>
        </p:nvGrpSpPr>
        <p:grpSpPr bwMode="auto">
          <a:xfrm>
            <a:off x="368300" y="1181101"/>
            <a:ext cx="285750" cy="361951"/>
            <a:chOff x="5973900" y="318475"/>
            <a:chExt cx="401900" cy="380575"/>
          </a:xfrm>
        </p:grpSpPr>
        <p:sp>
          <p:nvSpPr>
            <p:cNvPr id="15365" name="Shape 589"/>
            <p:cNvSpPr>
              <a:spLocks/>
            </p:cNvSpPr>
            <p:nvPr/>
          </p:nvSpPr>
          <p:spPr bwMode="auto">
            <a:xfrm>
              <a:off x="5973900" y="337975"/>
              <a:ext cx="401900" cy="67000"/>
            </a:xfrm>
            <a:custGeom>
              <a:avLst/>
              <a:gdLst>
                <a:gd name="T0" fmla="*/ 16075 w 16076"/>
                <a:gd name="T1" fmla="*/ 2679 h 2680"/>
                <a:gd name="T2" fmla="*/ 16075 w 16076"/>
                <a:gd name="T3" fmla="*/ 0 h 2680"/>
                <a:gd name="T4" fmla="*/ 1 w 16076"/>
                <a:gd name="T5" fmla="*/ 0 h 2680"/>
                <a:gd name="T6" fmla="*/ 1 w 16076"/>
                <a:gd name="T7" fmla="*/ 2679 h 2680"/>
                <a:gd name="T8" fmla="*/ 0 w 16076"/>
                <a:gd name="T9" fmla="*/ 0 h 2680"/>
                <a:gd name="T10" fmla="*/ 16076 w 16076"/>
                <a:gd name="T11" fmla="*/ 2680 h 2680"/>
              </a:gdLst>
              <a:ahLst/>
              <a:cxnLst>
                <a:cxn ang="0">
                  <a:pos x="T0" y="T1"/>
                </a:cxn>
                <a:cxn ang="0">
                  <a:pos x="T2" y="T3"/>
                </a:cxn>
                <a:cxn ang="0">
                  <a:pos x="T4" y="T5"/>
                </a:cxn>
                <a:cxn ang="0">
                  <a:pos x="T6" y="T7"/>
                </a:cxn>
              </a:cxnLst>
              <a:rect l="T8" t="T9" r="T10" b="T11"/>
              <a:pathLst>
                <a:path w="16076" h="2680" fill="none" extrusionOk="0">
                  <a:moveTo>
                    <a:pt x="16075" y="2679"/>
                  </a:moveTo>
                  <a:lnTo>
                    <a:pt x="16075" y="0"/>
                  </a:lnTo>
                  <a:lnTo>
                    <a:pt x="1" y="0"/>
                  </a:lnTo>
                  <a:lnTo>
                    <a:pt x="1" y="267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6" name="Shape 590"/>
            <p:cNvSpPr>
              <a:spLocks/>
            </p:cNvSpPr>
            <p:nvPr/>
          </p:nvSpPr>
          <p:spPr bwMode="auto">
            <a:xfrm>
              <a:off x="6024450" y="348325"/>
              <a:ext cx="45075" cy="45075"/>
            </a:xfrm>
            <a:custGeom>
              <a:avLst/>
              <a:gdLst>
                <a:gd name="T0" fmla="*/ 902 w 1803"/>
                <a:gd name="T1" fmla="*/ 1803 h 1803"/>
                <a:gd name="T2" fmla="*/ 902 w 1803"/>
                <a:gd name="T3" fmla="*/ 1803 h 1803"/>
                <a:gd name="T4" fmla="*/ 731 w 1803"/>
                <a:gd name="T5" fmla="*/ 1778 h 1803"/>
                <a:gd name="T6" fmla="*/ 561 w 1803"/>
                <a:gd name="T7" fmla="*/ 1729 h 1803"/>
                <a:gd name="T8" fmla="*/ 390 w 1803"/>
                <a:gd name="T9" fmla="*/ 1632 h 1803"/>
                <a:gd name="T10" fmla="*/ 268 w 1803"/>
                <a:gd name="T11" fmla="*/ 1535 h 1803"/>
                <a:gd name="T12" fmla="*/ 147 w 1803"/>
                <a:gd name="T13" fmla="*/ 1388 h 1803"/>
                <a:gd name="T14" fmla="*/ 73 w 1803"/>
                <a:gd name="T15" fmla="*/ 1242 h 1803"/>
                <a:gd name="T16" fmla="*/ 25 w 1803"/>
                <a:gd name="T17" fmla="*/ 1072 h 1803"/>
                <a:gd name="T18" fmla="*/ 0 w 1803"/>
                <a:gd name="T19" fmla="*/ 901 h 1803"/>
                <a:gd name="T20" fmla="*/ 0 w 1803"/>
                <a:gd name="T21" fmla="*/ 901 h 1803"/>
                <a:gd name="T22" fmla="*/ 25 w 1803"/>
                <a:gd name="T23" fmla="*/ 707 h 1803"/>
                <a:gd name="T24" fmla="*/ 73 w 1803"/>
                <a:gd name="T25" fmla="*/ 536 h 1803"/>
                <a:gd name="T26" fmla="*/ 147 w 1803"/>
                <a:gd name="T27" fmla="*/ 390 h 1803"/>
                <a:gd name="T28" fmla="*/ 268 w 1803"/>
                <a:gd name="T29" fmla="*/ 244 h 1803"/>
                <a:gd name="T30" fmla="*/ 390 w 1803"/>
                <a:gd name="T31" fmla="*/ 146 h 1803"/>
                <a:gd name="T32" fmla="*/ 561 w 1803"/>
                <a:gd name="T33" fmla="*/ 49 h 1803"/>
                <a:gd name="T34" fmla="*/ 731 w 1803"/>
                <a:gd name="T35" fmla="*/ 0 h 1803"/>
                <a:gd name="T36" fmla="*/ 902 w 1803"/>
                <a:gd name="T37" fmla="*/ 0 h 1803"/>
                <a:gd name="T38" fmla="*/ 902 w 1803"/>
                <a:gd name="T39" fmla="*/ 0 h 1803"/>
                <a:gd name="T40" fmla="*/ 1072 w 1803"/>
                <a:gd name="T41" fmla="*/ 0 h 1803"/>
                <a:gd name="T42" fmla="*/ 1242 w 1803"/>
                <a:gd name="T43" fmla="*/ 49 h 1803"/>
                <a:gd name="T44" fmla="*/ 1413 w 1803"/>
                <a:gd name="T45" fmla="*/ 146 h 1803"/>
                <a:gd name="T46" fmla="*/ 1535 w 1803"/>
                <a:gd name="T47" fmla="*/ 244 h 1803"/>
                <a:gd name="T48" fmla="*/ 1657 w 1803"/>
                <a:gd name="T49" fmla="*/ 390 h 1803"/>
                <a:gd name="T50" fmla="*/ 1730 w 1803"/>
                <a:gd name="T51" fmla="*/ 536 h 1803"/>
                <a:gd name="T52" fmla="*/ 1778 w 1803"/>
                <a:gd name="T53" fmla="*/ 707 h 1803"/>
                <a:gd name="T54" fmla="*/ 1803 w 1803"/>
                <a:gd name="T55" fmla="*/ 901 h 1803"/>
                <a:gd name="T56" fmla="*/ 1803 w 1803"/>
                <a:gd name="T57" fmla="*/ 901 h 1803"/>
                <a:gd name="T58" fmla="*/ 1778 w 1803"/>
                <a:gd name="T59" fmla="*/ 1072 h 1803"/>
                <a:gd name="T60" fmla="*/ 1730 w 1803"/>
                <a:gd name="T61" fmla="*/ 1242 h 1803"/>
                <a:gd name="T62" fmla="*/ 1657 w 1803"/>
                <a:gd name="T63" fmla="*/ 1388 h 1803"/>
                <a:gd name="T64" fmla="*/ 1535 w 1803"/>
                <a:gd name="T65" fmla="*/ 1535 h 1803"/>
                <a:gd name="T66" fmla="*/ 1413 w 1803"/>
                <a:gd name="T67" fmla="*/ 1632 h 1803"/>
                <a:gd name="T68" fmla="*/ 1242 w 1803"/>
                <a:gd name="T69" fmla="*/ 1729 h 1803"/>
                <a:gd name="T70" fmla="*/ 1072 w 1803"/>
                <a:gd name="T71" fmla="*/ 1778 h 1803"/>
                <a:gd name="T72" fmla="*/ 902 w 1803"/>
                <a:gd name="T73" fmla="*/ 1803 h 1803"/>
                <a:gd name="T74" fmla="*/ 902 w 1803"/>
                <a:gd name="T75" fmla="*/ 1803 h 1803"/>
                <a:gd name="T76" fmla="*/ 0 w 1803"/>
                <a:gd name="T77" fmla="*/ 0 h 1803"/>
                <a:gd name="T78" fmla="*/ 1803 w 1803"/>
                <a:gd name="T79"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25" y="707"/>
                  </a:lnTo>
                  <a:lnTo>
                    <a:pt x="73" y="536"/>
                  </a:lnTo>
                  <a:lnTo>
                    <a:pt x="147" y="390"/>
                  </a:lnTo>
                  <a:lnTo>
                    <a:pt x="268" y="244"/>
                  </a:lnTo>
                  <a:lnTo>
                    <a:pt x="390" y="146"/>
                  </a:lnTo>
                  <a:lnTo>
                    <a:pt x="561" y="49"/>
                  </a:lnTo>
                  <a:lnTo>
                    <a:pt x="731" y="0"/>
                  </a:lnTo>
                  <a:lnTo>
                    <a:pt x="902" y="0"/>
                  </a:lnTo>
                  <a:lnTo>
                    <a:pt x="1072" y="0"/>
                  </a:lnTo>
                  <a:lnTo>
                    <a:pt x="1242" y="49"/>
                  </a:lnTo>
                  <a:lnTo>
                    <a:pt x="1413" y="146"/>
                  </a:lnTo>
                  <a:lnTo>
                    <a:pt x="1535" y="244"/>
                  </a:lnTo>
                  <a:lnTo>
                    <a:pt x="1657" y="390"/>
                  </a:lnTo>
                  <a:lnTo>
                    <a:pt x="1730" y="536"/>
                  </a:lnTo>
                  <a:lnTo>
                    <a:pt x="1778" y="707"/>
                  </a:lnTo>
                  <a:lnTo>
                    <a:pt x="1803" y="901"/>
                  </a:lnTo>
                  <a:lnTo>
                    <a:pt x="1778" y="1072"/>
                  </a:lnTo>
                  <a:lnTo>
                    <a:pt x="1730" y="1242"/>
                  </a:lnTo>
                  <a:lnTo>
                    <a:pt x="1657" y="1388"/>
                  </a:lnTo>
                  <a:lnTo>
                    <a:pt x="1535" y="1535"/>
                  </a:lnTo>
                  <a:lnTo>
                    <a:pt x="1413" y="1632"/>
                  </a:lnTo>
                  <a:lnTo>
                    <a:pt x="1242" y="1729"/>
                  </a:lnTo>
                  <a:lnTo>
                    <a:pt x="1072" y="1778"/>
                  </a:lnTo>
                  <a:lnTo>
                    <a:pt x="902" y="180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7" name="Shape 591"/>
            <p:cNvSpPr>
              <a:spLocks/>
            </p:cNvSpPr>
            <p:nvPr/>
          </p:nvSpPr>
          <p:spPr bwMode="auto">
            <a:xfrm>
              <a:off x="6280175" y="348325"/>
              <a:ext cx="45075" cy="45075"/>
            </a:xfrm>
            <a:custGeom>
              <a:avLst/>
              <a:gdLst>
                <a:gd name="T0" fmla="*/ 902 w 1803"/>
                <a:gd name="T1" fmla="*/ 1803 h 1803"/>
                <a:gd name="T2" fmla="*/ 902 w 1803"/>
                <a:gd name="T3" fmla="*/ 1803 h 1803"/>
                <a:gd name="T4" fmla="*/ 731 w 1803"/>
                <a:gd name="T5" fmla="*/ 1778 h 1803"/>
                <a:gd name="T6" fmla="*/ 561 w 1803"/>
                <a:gd name="T7" fmla="*/ 1729 h 1803"/>
                <a:gd name="T8" fmla="*/ 390 w 1803"/>
                <a:gd name="T9" fmla="*/ 1632 h 1803"/>
                <a:gd name="T10" fmla="*/ 268 w 1803"/>
                <a:gd name="T11" fmla="*/ 1535 h 1803"/>
                <a:gd name="T12" fmla="*/ 147 w 1803"/>
                <a:gd name="T13" fmla="*/ 1388 h 1803"/>
                <a:gd name="T14" fmla="*/ 74 w 1803"/>
                <a:gd name="T15" fmla="*/ 1242 h 1803"/>
                <a:gd name="T16" fmla="*/ 25 w 1803"/>
                <a:gd name="T17" fmla="*/ 1072 h 1803"/>
                <a:gd name="T18" fmla="*/ 0 w 1803"/>
                <a:gd name="T19" fmla="*/ 901 h 1803"/>
                <a:gd name="T20" fmla="*/ 0 w 1803"/>
                <a:gd name="T21" fmla="*/ 901 h 1803"/>
                <a:gd name="T22" fmla="*/ 25 w 1803"/>
                <a:gd name="T23" fmla="*/ 707 h 1803"/>
                <a:gd name="T24" fmla="*/ 74 w 1803"/>
                <a:gd name="T25" fmla="*/ 536 h 1803"/>
                <a:gd name="T26" fmla="*/ 147 w 1803"/>
                <a:gd name="T27" fmla="*/ 390 h 1803"/>
                <a:gd name="T28" fmla="*/ 268 w 1803"/>
                <a:gd name="T29" fmla="*/ 244 h 1803"/>
                <a:gd name="T30" fmla="*/ 390 w 1803"/>
                <a:gd name="T31" fmla="*/ 146 h 1803"/>
                <a:gd name="T32" fmla="*/ 561 w 1803"/>
                <a:gd name="T33" fmla="*/ 49 h 1803"/>
                <a:gd name="T34" fmla="*/ 731 w 1803"/>
                <a:gd name="T35" fmla="*/ 0 h 1803"/>
                <a:gd name="T36" fmla="*/ 902 w 1803"/>
                <a:gd name="T37" fmla="*/ 0 h 1803"/>
                <a:gd name="T38" fmla="*/ 902 w 1803"/>
                <a:gd name="T39" fmla="*/ 0 h 1803"/>
                <a:gd name="T40" fmla="*/ 1072 w 1803"/>
                <a:gd name="T41" fmla="*/ 0 h 1803"/>
                <a:gd name="T42" fmla="*/ 1243 w 1803"/>
                <a:gd name="T43" fmla="*/ 49 h 1803"/>
                <a:gd name="T44" fmla="*/ 1413 w 1803"/>
                <a:gd name="T45" fmla="*/ 146 h 1803"/>
                <a:gd name="T46" fmla="*/ 1535 w 1803"/>
                <a:gd name="T47" fmla="*/ 244 h 1803"/>
                <a:gd name="T48" fmla="*/ 1657 w 1803"/>
                <a:gd name="T49" fmla="*/ 390 h 1803"/>
                <a:gd name="T50" fmla="*/ 1730 w 1803"/>
                <a:gd name="T51" fmla="*/ 536 h 1803"/>
                <a:gd name="T52" fmla="*/ 1778 w 1803"/>
                <a:gd name="T53" fmla="*/ 707 h 1803"/>
                <a:gd name="T54" fmla="*/ 1803 w 1803"/>
                <a:gd name="T55" fmla="*/ 901 h 1803"/>
                <a:gd name="T56" fmla="*/ 1803 w 1803"/>
                <a:gd name="T57" fmla="*/ 901 h 1803"/>
                <a:gd name="T58" fmla="*/ 1778 w 1803"/>
                <a:gd name="T59" fmla="*/ 1072 h 1803"/>
                <a:gd name="T60" fmla="*/ 1730 w 1803"/>
                <a:gd name="T61" fmla="*/ 1242 h 1803"/>
                <a:gd name="T62" fmla="*/ 1657 w 1803"/>
                <a:gd name="T63" fmla="*/ 1388 h 1803"/>
                <a:gd name="T64" fmla="*/ 1535 w 1803"/>
                <a:gd name="T65" fmla="*/ 1535 h 1803"/>
                <a:gd name="T66" fmla="*/ 1413 w 1803"/>
                <a:gd name="T67" fmla="*/ 1632 h 1803"/>
                <a:gd name="T68" fmla="*/ 1243 w 1803"/>
                <a:gd name="T69" fmla="*/ 1729 h 1803"/>
                <a:gd name="T70" fmla="*/ 1072 w 1803"/>
                <a:gd name="T71" fmla="*/ 1778 h 1803"/>
                <a:gd name="T72" fmla="*/ 902 w 1803"/>
                <a:gd name="T73" fmla="*/ 1803 h 1803"/>
                <a:gd name="T74" fmla="*/ 902 w 1803"/>
                <a:gd name="T75" fmla="*/ 1803 h 1803"/>
                <a:gd name="T76" fmla="*/ 0 w 1803"/>
                <a:gd name="T77" fmla="*/ 0 h 1803"/>
                <a:gd name="T78" fmla="*/ 1803 w 1803"/>
                <a:gd name="T79"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25" y="707"/>
                  </a:lnTo>
                  <a:lnTo>
                    <a:pt x="74" y="536"/>
                  </a:lnTo>
                  <a:lnTo>
                    <a:pt x="147" y="390"/>
                  </a:lnTo>
                  <a:lnTo>
                    <a:pt x="268" y="244"/>
                  </a:lnTo>
                  <a:lnTo>
                    <a:pt x="390" y="146"/>
                  </a:lnTo>
                  <a:lnTo>
                    <a:pt x="561" y="49"/>
                  </a:lnTo>
                  <a:lnTo>
                    <a:pt x="731" y="0"/>
                  </a:lnTo>
                  <a:lnTo>
                    <a:pt x="902" y="0"/>
                  </a:lnTo>
                  <a:lnTo>
                    <a:pt x="1072" y="0"/>
                  </a:lnTo>
                  <a:lnTo>
                    <a:pt x="1243" y="49"/>
                  </a:lnTo>
                  <a:lnTo>
                    <a:pt x="1413" y="146"/>
                  </a:lnTo>
                  <a:lnTo>
                    <a:pt x="1535" y="244"/>
                  </a:lnTo>
                  <a:lnTo>
                    <a:pt x="1657" y="390"/>
                  </a:lnTo>
                  <a:lnTo>
                    <a:pt x="1730" y="536"/>
                  </a:lnTo>
                  <a:lnTo>
                    <a:pt x="1778" y="707"/>
                  </a:lnTo>
                  <a:lnTo>
                    <a:pt x="1803" y="901"/>
                  </a:lnTo>
                  <a:lnTo>
                    <a:pt x="1778" y="1072"/>
                  </a:lnTo>
                  <a:lnTo>
                    <a:pt x="1730" y="1242"/>
                  </a:lnTo>
                  <a:lnTo>
                    <a:pt x="1657" y="1388"/>
                  </a:lnTo>
                  <a:lnTo>
                    <a:pt x="1535" y="1535"/>
                  </a:lnTo>
                  <a:lnTo>
                    <a:pt x="1413" y="1632"/>
                  </a:lnTo>
                  <a:lnTo>
                    <a:pt x="1243" y="1729"/>
                  </a:lnTo>
                  <a:lnTo>
                    <a:pt x="1072" y="1778"/>
                  </a:lnTo>
                  <a:lnTo>
                    <a:pt x="902" y="180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8" name="Shape 592"/>
            <p:cNvSpPr>
              <a:spLocks/>
            </p:cNvSpPr>
            <p:nvPr/>
          </p:nvSpPr>
          <p:spPr bwMode="auto">
            <a:xfrm>
              <a:off x="5973900" y="667375"/>
              <a:ext cx="401900" cy="31675"/>
            </a:xfrm>
            <a:custGeom>
              <a:avLst/>
              <a:gdLst>
                <a:gd name="T0" fmla="*/ 1 w 16076"/>
                <a:gd name="T1" fmla="*/ 0 h 1267"/>
                <a:gd name="T2" fmla="*/ 1 w 16076"/>
                <a:gd name="T3" fmla="*/ 487 h 1267"/>
                <a:gd name="T4" fmla="*/ 1 w 16076"/>
                <a:gd name="T5" fmla="*/ 487 h 1267"/>
                <a:gd name="T6" fmla="*/ 25 w 16076"/>
                <a:gd name="T7" fmla="*/ 658 h 1267"/>
                <a:gd name="T8" fmla="*/ 74 w 16076"/>
                <a:gd name="T9" fmla="*/ 804 h 1267"/>
                <a:gd name="T10" fmla="*/ 147 w 16076"/>
                <a:gd name="T11" fmla="*/ 926 h 1267"/>
                <a:gd name="T12" fmla="*/ 220 w 16076"/>
                <a:gd name="T13" fmla="*/ 1048 h 1267"/>
                <a:gd name="T14" fmla="*/ 342 w 16076"/>
                <a:gd name="T15" fmla="*/ 1145 h 1267"/>
                <a:gd name="T16" fmla="*/ 488 w 16076"/>
                <a:gd name="T17" fmla="*/ 1218 h 1267"/>
                <a:gd name="T18" fmla="*/ 634 w 16076"/>
                <a:gd name="T19" fmla="*/ 1267 h 1267"/>
                <a:gd name="T20" fmla="*/ 780 w 16076"/>
                <a:gd name="T21" fmla="*/ 1267 h 1267"/>
                <a:gd name="T22" fmla="*/ 15296 w 16076"/>
                <a:gd name="T23" fmla="*/ 1267 h 1267"/>
                <a:gd name="T24" fmla="*/ 15296 w 16076"/>
                <a:gd name="T25" fmla="*/ 1267 h 1267"/>
                <a:gd name="T26" fmla="*/ 15442 w 16076"/>
                <a:gd name="T27" fmla="*/ 1267 h 1267"/>
                <a:gd name="T28" fmla="*/ 15588 w 16076"/>
                <a:gd name="T29" fmla="*/ 1218 h 1267"/>
                <a:gd name="T30" fmla="*/ 15734 w 16076"/>
                <a:gd name="T31" fmla="*/ 1145 h 1267"/>
                <a:gd name="T32" fmla="*/ 15856 w 16076"/>
                <a:gd name="T33" fmla="*/ 1048 h 1267"/>
                <a:gd name="T34" fmla="*/ 15929 w 16076"/>
                <a:gd name="T35" fmla="*/ 926 h 1267"/>
                <a:gd name="T36" fmla="*/ 16002 w 16076"/>
                <a:gd name="T37" fmla="*/ 804 h 1267"/>
                <a:gd name="T38" fmla="*/ 16051 w 16076"/>
                <a:gd name="T39" fmla="*/ 658 h 1267"/>
                <a:gd name="T40" fmla="*/ 16075 w 16076"/>
                <a:gd name="T41" fmla="*/ 487 h 1267"/>
                <a:gd name="T42" fmla="*/ 16075 w 16076"/>
                <a:gd name="T43" fmla="*/ 0 h 1267"/>
                <a:gd name="T44" fmla="*/ 0 w 16076"/>
                <a:gd name="T45" fmla="*/ 0 h 1267"/>
                <a:gd name="T46" fmla="*/ 16076 w 16076"/>
                <a:gd name="T47" fmla="*/ 12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6076" h="1267" fill="none" extrusionOk="0">
                  <a:moveTo>
                    <a:pt x="1" y="0"/>
                  </a:move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9" name="Shape 593"/>
            <p:cNvSpPr>
              <a:spLocks/>
            </p:cNvSpPr>
            <p:nvPr/>
          </p:nvSpPr>
          <p:spPr bwMode="auto">
            <a:xfrm>
              <a:off x="6302700" y="318475"/>
              <a:ext cx="28650" cy="63350"/>
            </a:xfrm>
            <a:custGeom>
              <a:avLst/>
              <a:gdLst>
                <a:gd name="T0" fmla="*/ 634 w 1146"/>
                <a:gd name="T1" fmla="*/ 2534 h 2534"/>
                <a:gd name="T2" fmla="*/ 488 w 1146"/>
                <a:gd name="T3" fmla="*/ 2534 h 2534"/>
                <a:gd name="T4" fmla="*/ 488 w 1146"/>
                <a:gd name="T5" fmla="*/ 2534 h 2534"/>
                <a:gd name="T6" fmla="*/ 390 w 1146"/>
                <a:gd name="T7" fmla="*/ 2534 h 2534"/>
                <a:gd name="T8" fmla="*/ 293 w 1146"/>
                <a:gd name="T9" fmla="*/ 2485 h 2534"/>
                <a:gd name="T10" fmla="*/ 220 w 1146"/>
                <a:gd name="T11" fmla="*/ 2461 h 2534"/>
                <a:gd name="T12" fmla="*/ 147 w 1146"/>
                <a:gd name="T13" fmla="*/ 2388 h 2534"/>
                <a:gd name="T14" fmla="*/ 74 w 1146"/>
                <a:gd name="T15" fmla="*/ 2315 h 2534"/>
                <a:gd name="T16" fmla="*/ 49 w 1146"/>
                <a:gd name="T17" fmla="*/ 2242 h 2534"/>
                <a:gd name="T18" fmla="*/ 1 w 1146"/>
                <a:gd name="T19" fmla="*/ 2144 h 2534"/>
                <a:gd name="T20" fmla="*/ 1 w 1146"/>
                <a:gd name="T21" fmla="*/ 2047 h 2534"/>
                <a:gd name="T22" fmla="*/ 1 w 1146"/>
                <a:gd name="T23" fmla="*/ 488 h 2534"/>
                <a:gd name="T24" fmla="*/ 1 w 1146"/>
                <a:gd name="T25" fmla="*/ 488 h 2534"/>
                <a:gd name="T26" fmla="*/ 1 w 1146"/>
                <a:gd name="T27" fmla="*/ 391 h 2534"/>
                <a:gd name="T28" fmla="*/ 49 w 1146"/>
                <a:gd name="T29" fmla="*/ 293 h 2534"/>
                <a:gd name="T30" fmla="*/ 74 w 1146"/>
                <a:gd name="T31" fmla="*/ 220 h 2534"/>
                <a:gd name="T32" fmla="*/ 147 w 1146"/>
                <a:gd name="T33" fmla="*/ 147 h 2534"/>
                <a:gd name="T34" fmla="*/ 220 w 1146"/>
                <a:gd name="T35" fmla="*/ 74 h 2534"/>
                <a:gd name="T36" fmla="*/ 293 w 1146"/>
                <a:gd name="T37" fmla="*/ 50 h 2534"/>
                <a:gd name="T38" fmla="*/ 390 w 1146"/>
                <a:gd name="T39" fmla="*/ 1 h 2534"/>
                <a:gd name="T40" fmla="*/ 488 w 1146"/>
                <a:gd name="T41" fmla="*/ 1 h 2534"/>
                <a:gd name="T42" fmla="*/ 683 w 1146"/>
                <a:gd name="T43" fmla="*/ 1 h 2534"/>
                <a:gd name="T44" fmla="*/ 683 w 1146"/>
                <a:gd name="T45" fmla="*/ 1 h 2534"/>
                <a:gd name="T46" fmla="*/ 780 w 1146"/>
                <a:gd name="T47" fmla="*/ 1 h 2534"/>
                <a:gd name="T48" fmla="*/ 877 w 1146"/>
                <a:gd name="T49" fmla="*/ 50 h 2534"/>
                <a:gd name="T50" fmla="*/ 950 w 1146"/>
                <a:gd name="T51" fmla="*/ 74 h 2534"/>
                <a:gd name="T52" fmla="*/ 1024 w 1146"/>
                <a:gd name="T53" fmla="*/ 147 h 2534"/>
                <a:gd name="T54" fmla="*/ 1072 w 1146"/>
                <a:gd name="T55" fmla="*/ 220 h 2534"/>
                <a:gd name="T56" fmla="*/ 1121 w 1146"/>
                <a:gd name="T57" fmla="*/ 293 h 2534"/>
                <a:gd name="T58" fmla="*/ 1145 w 1146"/>
                <a:gd name="T59" fmla="*/ 391 h 2534"/>
                <a:gd name="T60" fmla="*/ 1145 w 1146"/>
                <a:gd name="T61" fmla="*/ 488 h 2534"/>
                <a:gd name="T62" fmla="*/ 0 w 1146"/>
                <a:gd name="T63" fmla="*/ 0 h 2534"/>
                <a:gd name="T64" fmla="*/ 1146 w 1146"/>
                <a:gd name="T65" fmla="*/ 2534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146" h="2534" fill="none" extrusionOk="0">
                  <a:moveTo>
                    <a:pt x="634" y="2534"/>
                  </a:moveTo>
                  <a:lnTo>
                    <a:pt x="488" y="2534"/>
                  </a:lnTo>
                  <a:lnTo>
                    <a:pt x="390" y="2534"/>
                  </a:lnTo>
                  <a:lnTo>
                    <a:pt x="293" y="2485"/>
                  </a:lnTo>
                  <a:lnTo>
                    <a:pt x="220" y="2461"/>
                  </a:lnTo>
                  <a:lnTo>
                    <a:pt x="147" y="2388"/>
                  </a:lnTo>
                  <a:lnTo>
                    <a:pt x="74" y="2315"/>
                  </a:lnTo>
                  <a:lnTo>
                    <a:pt x="49" y="2242"/>
                  </a:lnTo>
                  <a:lnTo>
                    <a:pt x="1" y="2144"/>
                  </a:lnTo>
                  <a:lnTo>
                    <a:pt x="1" y="2047"/>
                  </a:lnTo>
                  <a:lnTo>
                    <a:pt x="1" y="488"/>
                  </a:lnTo>
                  <a:lnTo>
                    <a:pt x="1" y="391"/>
                  </a:lnTo>
                  <a:lnTo>
                    <a:pt x="49" y="293"/>
                  </a:lnTo>
                  <a:lnTo>
                    <a:pt x="74" y="220"/>
                  </a:lnTo>
                  <a:lnTo>
                    <a:pt x="147" y="147"/>
                  </a:lnTo>
                  <a:lnTo>
                    <a:pt x="220" y="74"/>
                  </a:lnTo>
                  <a:lnTo>
                    <a:pt x="293" y="50"/>
                  </a:lnTo>
                  <a:lnTo>
                    <a:pt x="390" y="1"/>
                  </a:lnTo>
                  <a:lnTo>
                    <a:pt x="488"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0" name="Shape 594"/>
            <p:cNvSpPr>
              <a:spLocks/>
            </p:cNvSpPr>
            <p:nvPr/>
          </p:nvSpPr>
          <p:spPr bwMode="auto">
            <a:xfrm>
              <a:off x="6046975" y="318475"/>
              <a:ext cx="28650" cy="63350"/>
            </a:xfrm>
            <a:custGeom>
              <a:avLst/>
              <a:gdLst>
                <a:gd name="T0" fmla="*/ 634 w 1146"/>
                <a:gd name="T1" fmla="*/ 2534 h 2534"/>
                <a:gd name="T2" fmla="*/ 488 w 1146"/>
                <a:gd name="T3" fmla="*/ 2534 h 2534"/>
                <a:gd name="T4" fmla="*/ 488 w 1146"/>
                <a:gd name="T5" fmla="*/ 2534 h 2534"/>
                <a:gd name="T6" fmla="*/ 390 w 1146"/>
                <a:gd name="T7" fmla="*/ 2534 h 2534"/>
                <a:gd name="T8" fmla="*/ 293 w 1146"/>
                <a:gd name="T9" fmla="*/ 2485 h 2534"/>
                <a:gd name="T10" fmla="*/ 220 w 1146"/>
                <a:gd name="T11" fmla="*/ 2461 h 2534"/>
                <a:gd name="T12" fmla="*/ 147 w 1146"/>
                <a:gd name="T13" fmla="*/ 2388 h 2534"/>
                <a:gd name="T14" fmla="*/ 74 w 1146"/>
                <a:gd name="T15" fmla="*/ 2315 h 2534"/>
                <a:gd name="T16" fmla="*/ 49 w 1146"/>
                <a:gd name="T17" fmla="*/ 2242 h 2534"/>
                <a:gd name="T18" fmla="*/ 1 w 1146"/>
                <a:gd name="T19" fmla="*/ 2144 h 2534"/>
                <a:gd name="T20" fmla="*/ 1 w 1146"/>
                <a:gd name="T21" fmla="*/ 2047 h 2534"/>
                <a:gd name="T22" fmla="*/ 1 w 1146"/>
                <a:gd name="T23" fmla="*/ 488 h 2534"/>
                <a:gd name="T24" fmla="*/ 1 w 1146"/>
                <a:gd name="T25" fmla="*/ 488 h 2534"/>
                <a:gd name="T26" fmla="*/ 1 w 1146"/>
                <a:gd name="T27" fmla="*/ 391 h 2534"/>
                <a:gd name="T28" fmla="*/ 49 w 1146"/>
                <a:gd name="T29" fmla="*/ 293 h 2534"/>
                <a:gd name="T30" fmla="*/ 74 w 1146"/>
                <a:gd name="T31" fmla="*/ 220 h 2534"/>
                <a:gd name="T32" fmla="*/ 147 w 1146"/>
                <a:gd name="T33" fmla="*/ 147 h 2534"/>
                <a:gd name="T34" fmla="*/ 220 w 1146"/>
                <a:gd name="T35" fmla="*/ 74 h 2534"/>
                <a:gd name="T36" fmla="*/ 293 w 1146"/>
                <a:gd name="T37" fmla="*/ 50 h 2534"/>
                <a:gd name="T38" fmla="*/ 390 w 1146"/>
                <a:gd name="T39" fmla="*/ 1 h 2534"/>
                <a:gd name="T40" fmla="*/ 488 w 1146"/>
                <a:gd name="T41" fmla="*/ 1 h 2534"/>
                <a:gd name="T42" fmla="*/ 682 w 1146"/>
                <a:gd name="T43" fmla="*/ 1 h 2534"/>
                <a:gd name="T44" fmla="*/ 682 w 1146"/>
                <a:gd name="T45" fmla="*/ 1 h 2534"/>
                <a:gd name="T46" fmla="*/ 780 w 1146"/>
                <a:gd name="T47" fmla="*/ 1 h 2534"/>
                <a:gd name="T48" fmla="*/ 877 w 1146"/>
                <a:gd name="T49" fmla="*/ 50 h 2534"/>
                <a:gd name="T50" fmla="*/ 950 w 1146"/>
                <a:gd name="T51" fmla="*/ 74 h 2534"/>
                <a:gd name="T52" fmla="*/ 1023 w 1146"/>
                <a:gd name="T53" fmla="*/ 147 h 2534"/>
                <a:gd name="T54" fmla="*/ 1072 w 1146"/>
                <a:gd name="T55" fmla="*/ 220 h 2534"/>
                <a:gd name="T56" fmla="*/ 1121 w 1146"/>
                <a:gd name="T57" fmla="*/ 293 h 2534"/>
                <a:gd name="T58" fmla="*/ 1145 w 1146"/>
                <a:gd name="T59" fmla="*/ 391 h 2534"/>
                <a:gd name="T60" fmla="*/ 1145 w 1146"/>
                <a:gd name="T61" fmla="*/ 488 h 2534"/>
                <a:gd name="T62" fmla="*/ 0 w 1146"/>
                <a:gd name="T63" fmla="*/ 0 h 2534"/>
                <a:gd name="T64" fmla="*/ 1146 w 1146"/>
                <a:gd name="T65" fmla="*/ 2534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146" h="2534" fill="none" extrusionOk="0">
                  <a:moveTo>
                    <a:pt x="634" y="2534"/>
                  </a:moveTo>
                  <a:lnTo>
                    <a:pt x="488" y="2534"/>
                  </a:lnTo>
                  <a:lnTo>
                    <a:pt x="390" y="2534"/>
                  </a:lnTo>
                  <a:lnTo>
                    <a:pt x="293" y="2485"/>
                  </a:lnTo>
                  <a:lnTo>
                    <a:pt x="220" y="2461"/>
                  </a:lnTo>
                  <a:lnTo>
                    <a:pt x="147" y="2388"/>
                  </a:lnTo>
                  <a:lnTo>
                    <a:pt x="74" y="2315"/>
                  </a:lnTo>
                  <a:lnTo>
                    <a:pt x="49" y="2242"/>
                  </a:lnTo>
                  <a:lnTo>
                    <a:pt x="1" y="2144"/>
                  </a:lnTo>
                  <a:lnTo>
                    <a:pt x="1" y="2047"/>
                  </a:lnTo>
                  <a:lnTo>
                    <a:pt x="1" y="488"/>
                  </a:lnTo>
                  <a:lnTo>
                    <a:pt x="1" y="391"/>
                  </a:lnTo>
                  <a:lnTo>
                    <a:pt x="49" y="293"/>
                  </a:lnTo>
                  <a:lnTo>
                    <a:pt x="74" y="220"/>
                  </a:lnTo>
                  <a:lnTo>
                    <a:pt x="147" y="147"/>
                  </a:lnTo>
                  <a:lnTo>
                    <a:pt x="220" y="74"/>
                  </a:lnTo>
                  <a:lnTo>
                    <a:pt x="293" y="50"/>
                  </a:lnTo>
                  <a:lnTo>
                    <a:pt x="390" y="1"/>
                  </a:lnTo>
                  <a:lnTo>
                    <a:pt x="488"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1" name="Shape 595"/>
            <p:cNvSpPr>
              <a:spLocks/>
            </p:cNvSpPr>
            <p:nvPr/>
          </p:nvSpPr>
          <p:spPr bwMode="auto">
            <a:xfrm>
              <a:off x="5973900" y="407375"/>
              <a:ext cx="401900" cy="272200"/>
            </a:xfrm>
            <a:custGeom>
              <a:avLst/>
              <a:gdLst>
                <a:gd name="T0" fmla="*/ 1 w 16076"/>
                <a:gd name="T1" fmla="*/ 1 h 10888"/>
                <a:gd name="T2" fmla="*/ 1 w 16076"/>
                <a:gd name="T3" fmla="*/ 10303 h 10888"/>
                <a:gd name="T4" fmla="*/ 1 w 16076"/>
                <a:gd name="T5" fmla="*/ 10303 h 10888"/>
                <a:gd name="T6" fmla="*/ 25 w 16076"/>
                <a:gd name="T7" fmla="*/ 10400 h 10888"/>
                <a:gd name="T8" fmla="*/ 74 w 16076"/>
                <a:gd name="T9" fmla="*/ 10498 h 10888"/>
                <a:gd name="T10" fmla="*/ 147 w 16076"/>
                <a:gd name="T11" fmla="*/ 10595 h 10888"/>
                <a:gd name="T12" fmla="*/ 220 w 16076"/>
                <a:gd name="T13" fmla="*/ 10693 h 10888"/>
                <a:gd name="T14" fmla="*/ 342 w 16076"/>
                <a:gd name="T15" fmla="*/ 10766 h 10888"/>
                <a:gd name="T16" fmla="*/ 488 w 16076"/>
                <a:gd name="T17" fmla="*/ 10839 h 10888"/>
                <a:gd name="T18" fmla="*/ 634 w 16076"/>
                <a:gd name="T19" fmla="*/ 10887 h 10888"/>
                <a:gd name="T20" fmla="*/ 780 w 16076"/>
                <a:gd name="T21" fmla="*/ 10887 h 10888"/>
                <a:gd name="T22" fmla="*/ 15296 w 16076"/>
                <a:gd name="T23" fmla="*/ 10887 h 10888"/>
                <a:gd name="T24" fmla="*/ 15296 w 16076"/>
                <a:gd name="T25" fmla="*/ 10887 h 10888"/>
                <a:gd name="T26" fmla="*/ 15442 w 16076"/>
                <a:gd name="T27" fmla="*/ 10887 h 10888"/>
                <a:gd name="T28" fmla="*/ 15588 w 16076"/>
                <a:gd name="T29" fmla="*/ 10839 h 10888"/>
                <a:gd name="T30" fmla="*/ 15734 w 16076"/>
                <a:gd name="T31" fmla="*/ 10766 h 10888"/>
                <a:gd name="T32" fmla="*/ 15856 w 16076"/>
                <a:gd name="T33" fmla="*/ 10668 h 10888"/>
                <a:gd name="T34" fmla="*/ 15929 w 16076"/>
                <a:gd name="T35" fmla="*/ 10546 h 10888"/>
                <a:gd name="T36" fmla="*/ 16002 w 16076"/>
                <a:gd name="T37" fmla="*/ 10425 h 10888"/>
                <a:gd name="T38" fmla="*/ 16051 w 16076"/>
                <a:gd name="T39" fmla="*/ 10278 h 10888"/>
                <a:gd name="T40" fmla="*/ 16075 w 16076"/>
                <a:gd name="T41" fmla="*/ 10108 h 10888"/>
                <a:gd name="T42" fmla="*/ 16075 w 16076"/>
                <a:gd name="T43" fmla="*/ 1 h 10888"/>
                <a:gd name="T44" fmla="*/ 1 w 16076"/>
                <a:gd name="T45" fmla="*/ 1 h 10888"/>
                <a:gd name="T46" fmla="*/ 0 w 16076"/>
                <a:gd name="T47" fmla="*/ 0 h 10888"/>
                <a:gd name="T48" fmla="*/ 16076 w 16076"/>
                <a:gd name="T49" fmla="*/ 10888 h 10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6076" h="10888" fill="none" extrusionOk="0">
                  <a:moveTo>
                    <a:pt x="1" y="1"/>
                  </a:move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2" name="Shape 596"/>
            <p:cNvSpPr>
              <a:spLocks/>
            </p:cNvSpPr>
            <p:nvPr/>
          </p:nvSpPr>
          <p:spPr bwMode="auto">
            <a:xfrm>
              <a:off x="6024450" y="456100"/>
              <a:ext cx="300800" cy="175375"/>
            </a:xfrm>
            <a:custGeom>
              <a:avLst/>
              <a:gdLst>
                <a:gd name="T0" fmla="*/ 0 w 12032"/>
                <a:gd name="T1" fmla="*/ 0 h 7015"/>
                <a:gd name="T2" fmla="*/ 12032 w 12032"/>
                <a:gd name="T3" fmla="*/ 0 h 7015"/>
                <a:gd name="T4" fmla="*/ 12032 w 12032"/>
                <a:gd name="T5" fmla="*/ 7014 h 7015"/>
                <a:gd name="T6" fmla="*/ 0 w 12032"/>
                <a:gd name="T7" fmla="*/ 7014 h 7015"/>
                <a:gd name="T8" fmla="*/ 0 w 12032"/>
                <a:gd name="T9" fmla="*/ 0 h 7015"/>
                <a:gd name="T10" fmla="*/ 0 w 12032"/>
                <a:gd name="T11" fmla="*/ 0 h 7015"/>
                <a:gd name="T12" fmla="*/ 12032 w 12032"/>
                <a:gd name="T13" fmla="*/ 7015 h 7015"/>
              </a:gdLst>
              <a:ahLst/>
              <a:cxnLst>
                <a:cxn ang="0">
                  <a:pos x="T0" y="T1"/>
                </a:cxn>
                <a:cxn ang="0">
                  <a:pos x="T2" y="T3"/>
                </a:cxn>
                <a:cxn ang="0">
                  <a:pos x="T4" y="T5"/>
                </a:cxn>
                <a:cxn ang="0">
                  <a:pos x="T6" y="T7"/>
                </a:cxn>
                <a:cxn ang="0">
                  <a:pos x="T8" y="T9"/>
                </a:cxn>
              </a:cxnLst>
              <a:rect l="T10" t="T11" r="T12" b="T13"/>
              <a:pathLst>
                <a:path w="12032" h="7015" fill="none" extrusionOk="0">
                  <a:moveTo>
                    <a:pt x="0" y="0"/>
                  </a:moveTo>
                  <a:lnTo>
                    <a:pt x="12032" y="0"/>
                  </a:lnTo>
                  <a:lnTo>
                    <a:pt x="12032" y="7014"/>
                  </a:lnTo>
                  <a:lnTo>
                    <a:pt x="0" y="7014"/>
                  </a:lnTo>
                  <a:lnTo>
                    <a:pt x="0"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3" name="Shape 597"/>
            <p:cNvSpPr>
              <a:spLocks/>
            </p:cNvSpPr>
            <p:nvPr/>
          </p:nvSpPr>
          <p:spPr bwMode="auto">
            <a:xfrm>
              <a:off x="6024450" y="573000"/>
              <a:ext cx="300800" cy="25"/>
            </a:xfrm>
            <a:custGeom>
              <a:avLst/>
              <a:gdLst>
                <a:gd name="T0" fmla="*/ 0 w 12032"/>
                <a:gd name="T1" fmla="*/ 0 h 1"/>
                <a:gd name="T2" fmla="*/ 12032 w 12032"/>
                <a:gd name="T3" fmla="*/ 0 h 1"/>
                <a:gd name="T4" fmla="*/ 0 w 12032"/>
                <a:gd name="T5" fmla="*/ 0 h 1"/>
                <a:gd name="T6" fmla="*/ 12032 w 12032"/>
                <a:gd name="T7" fmla="*/ 1 h 1"/>
              </a:gdLst>
              <a:ahLst/>
              <a:cxnLst>
                <a:cxn ang="0">
                  <a:pos x="T0" y="T1"/>
                </a:cxn>
                <a:cxn ang="0">
                  <a:pos x="T2" y="T3"/>
                </a:cxn>
              </a:cxnLst>
              <a:rect l="T4" t="T5" r="T6" b="T7"/>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4" name="Shape 598"/>
            <p:cNvSpPr>
              <a:spLocks/>
            </p:cNvSpPr>
            <p:nvPr/>
          </p:nvSpPr>
          <p:spPr bwMode="auto">
            <a:xfrm>
              <a:off x="6024450" y="514550"/>
              <a:ext cx="300800" cy="25"/>
            </a:xfrm>
            <a:custGeom>
              <a:avLst/>
              <a:gdLst>
                <a:gd name="T0" fmla="*/ 0 w 12032"/>
                <a:gd name="T1" fmla="*/ 0 h 1"/>
                <a:gd name="T2" fmla="*/ 12032 w 12032"/>
                <a:gd name="T3" fmla="*/ 0 h 1"/>
                <a:gd name="T4" fmla="*/ 0 w 12032"/>
                <a:gd name="T5" fmla="*/ 0 h 1"/>
                <a:gd name="T6" fmla="*/ 12032 w 12032"/>
                <a:gd name="T7" fmla="*/ 1 h 1"/>
              </a:gdLst>
              <a:ahLst/>
              <a:cxnLst>
                <a:cxn ang="0">
                  <a:pos x="T0" y="T1"/>
                </a:cxn>
                <a:cxn ang="0">
                  <a:pos x="T2" y="T3"/>
                </a:cxn>
              </a:cxnLst>
              <a:rect l="T4" t="T5" r="T6" b="T7"/>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5" name="Shape 599"/>
            <p:cNvSpPr>
              <a:spLocks/>
            </p:cNvSpPr>
            <p:nvPr/>
          </p:nvSpPr>
          <p:spPr bwMode="auto">
            <a:xfrm>
              <a:off x="6264950" y="456100"/>
              <a:ext cx="25" cy="175375"/>
            </a:xfrm>
            <a:custGeom>
              <a:avLst/>
              <a:gdLst>
                <a:gd name="T0" fmla="*/ 1 w 1"/>
                <a:gd name="T1" fmla="*/ 0 h 7015"/>
                <a:gd name="T2" fmla="*/ 1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6" name="Shape 600"/>
            <p:cNvSpPr>
              <a:spLocks/>
            </p:cNvSpPr>
            <p:nvPr/>
          </p:nvSpPr>
          <p:spPr bwMode="auto">
            <a:xfrm>
              <a:off x="6204675" y="456100"/>
              <a:ext cx="25" cy="175375"/>
            </a:xfrm>
            <a:custGeom>
              <a:avLst/>
              <a:gdLst>
                <a:gd name="T0" fmla="*/ 0 w 1"/>
                <a:gd name="T1" fmla="*/ 0 h 7015"/>
                <a:gd name="T2" fmla="*/ 0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0" y="0"/>
                  </a:moveTo>
                  <a:lnTo>
                    <a:pt x="0"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7" name="Shape 601"/>
            <p:cNvSpPr>
              <a:spLocks/>
            </p:cNvSpPr>
            <p:nvPr/>
          </p:nvSpPr>
          <p:spPr bwMode="auto">
            <a:xfrm>
              <a:off x="6145000" y="456100"/>
              <a:ext cx="25" cy="175375"/>
            </a:xfrm>
            <a:custGeom>
              <a:avLst/>
              <a:gdLst>
                <a:gd name="T0" fmla="*/ 1 w 1"/>
                <a:gd name="T1" fmla="*/ 0 h 7015"/>
                <a:gd name="T2" fmla="*/ 1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8" name="Shape 602"/>
            <p:cNvSpPr>
              <a:spLocks/>
            </p:cNvSpPr>
            <p:nvPr/>
          </p:nvSpPr>
          <p:spPr bwMode="auto">
            <a:xfrm>
              <a:off x="6084725" y="456100"/>
              <a:ext cx="25" cy="175375"/>
            </a:xfrm>
            <a:custGeom>
              <a:avLst/>
              <a:gdLst>
                <a:gd name="T0" fmla="*/ 1 w 1"/>
                <a:gd name="T1" fmla="*/ 0 h 7015"/>
                <a:gd name="T2" fmla="*/ 1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15364" name="Picture 22" descr="calend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240" y="2403230"/>
            <a:ext cx="8365180" cy="364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3387" y="1198034"/>
            <a:ext cx="8236479" cy="1545167"/>
          </a:xfrm>
          <a:prstGeom prst="rect">
            <a:avLst/>
          </a:prstGeom>
        </p:spPr>
        <p:txBody>
          <a:bodyPr/>
          <a:lst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a:lstStyle>
          <a:p>
            <a:pPr algn="ctr" fontAlgn="auto">
              <a:spcAft>
                <a:spcPts val="0"/>
              </a:spcAft>
              <a:buClr>
                <a:srgbClr val="FFFFFF"/>
              </a:buClr>
              <a:buFont typeface="Roboto Slab"/>
              <a:buNone/>
              <a:defRPr/>
            </a:pPr>
            <a:r>
              <a:rPr lang="en-US" sz="4800" b="1" dirty="0">
                <a:solidFill>
                  <a:schemeClr val="accent5"/>
                </a:solidFill>
                <a:latin typeface="Rockwell"/>
                <a:ea typeface="Roboto Slab"/>
                <a:cs typeface="Rockwell"/>
                <a:sym typeface="Roboto Slab"/>
              </a:rPr>
              <a:t>Why Does Attendance Matter for Achievement?</a:t>
            </a:r>
          </a:p>
        </p:txBody>
      </p:sp>
      <p:sp>
        <p:nvSpPr>
          <p:cNvPr id="3" name="TextBox 2"/>
          <p:cNvSpPr txBox="1"/>
          <p:nvPr/>
        </p:nvSpPr>
        <p:spPr>
          <a:xfrm>
            <a:off x="778935" y="2794004"/>
            <a:ext cx="7603067" cy="461665"/>
          </a:xfrm>
          <a:prstGeom prst="rect">
            <a:avLst/>
          </a:prstGeom>
          <a:noFill/>
        </p:spPr>
        <p:txBody>
          <a:bodyPr wrap="square" rtlCol="0">
            <a:spAutoFit/>
          </a:bodyPr>
          <a:lstStyle/>
          <a:p>
            <a:pPr algn="ctr"/>
            <a:r>
              <a:rPr lang="en-US" sz="2400" b="1" i="1" dirty="0">
                <a:solidFill>
                  <a:schemeClr val="accent3"/>
                </a:solidFill>
                <a:latin typeface="Gill Sans MT"/>
                <a:cs typeface="Gill Sans MT"/>
              </a:rPr>
              <a:t>What we know from research around the country</a:t>
            </a:r>
          </a:p>
        </p:txBody>
      </p:sp>
      <p:pic>
        <p:nvPicPr>
          <p:cNvPr id="4" name="Picture 3" descr="kidswithgradca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3730970"/>
            <a:ext cx="3843867" cy="1657893"/>
          </a:xfrm>
          <a:prstGeom prst="rect">
            <a:avLst/>
          </a:prstGeom>
        </p:spPr>
      </p:pic>
    </p:spTree>
    <p:extLst>
      <p:ext uri="{BB962C8B-B14F-4D97-AF65-F5344CB8AC3E}">
        <p14:creationId xmlns:p14="http://schemas.microsoft.com/office/powerpoint/2010/main" val="4074515888"/>
      </p:ext>
    </p:extLst>
  </p:cSld>
  <p:clrMapOvr>
    <a:masterClrMapping/>
  </p:clrMapOvr>
</p:sld>
</file>

<file path=ppt/theme/theme1.xml><?xml version="1.0" encoding="utf-8"?>
<a:theme xmlns:a="http://schemas.openxmlformats.org/drawingml/2006/main" name="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AW PP.pot</Template>
  <TotalTime>4283</TotalTime>
  <Words>3416</Words>
  <Application>Microsoft Office PowerPoint</Application>
  <PresentationFormat>On-screen Show (4:3)</PresentationFormat>
  <Paragraphs>350</Paragraphs>
  <Slides>40</Slides>
  <Notes>13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6" baseType="lpstr">
      <vt:lpstr>ＭＳ Ｐゴシック</vt:lpstr>
      <vt:lpstr>Abadi MT Condensed Extra Bold</vt:lpstr>
      <vt:lpstr>Arial</vt:lpstr>
      <vt:lpstr>Calibri</vt:lpstr>
      <vt:lpstr>Century Gothic</vt:lpstr>
      <vt:lpstr>Franklin Gothic Medium</vt:lpstr>
      <vt:lpstr>Gill Sans</vt:lpstr>
      <vt:lpstr>Gill Sans MT</vt:lpstr>
      <vt:lpstr>Nixie One</vt:lpstr>
      <vt:lpstr>Roboto Slab</vt:lpstr>
      <vt:lpstr>Rockwell</vt:lpstr>
      <vt:lpstr>Times New Roman</vt:lpstr>
      <vt:lpstr>Verdana</vt:lpstr>
      <vt:lpstr>Wingdings</vt:lpstr>
      <vt:lpstr>AW PP</vt:lpstr>
      <vt:lpstr>Worksheet</vt:lpstr>
      <vt:lpstr>Reducing Chronic Absence in K-12 Education </vt:lpstr>
      <vt:lpstr>About Us</vt:lpstr>
      <vt:lpstr>What does Attendance Matter:  From a health perspective</vt:lpstr>
      <vt:lpstr>What is Chronic Absence?</vt:lpstr>
      <vt:lpstr>Know your attendance measures.</vt:lpstr>
      <vt:lpstr>Average Daily Attendance (ADA)  Can Mask Chronic Absence</vt:lpstr>
      <vt:lpstr>Chronic Absence Vs. Truancy</vt:lpstr>
      <vt:lpstr>Chronic Absence Is Easily Masked If We Only Monitor Missing Consecutive days</vt:lpstr>
      <vt:lpstr>PowerPoint Presentation</vt:lpstr>
      <vt:lpstr>Why Does Attendance Matter?</vt:lpstr>
      <vt:lpstr>Improving Attendance Matters Because it Reflects:</vt:lpstr>
      <vt:lpstr>Multiple Years of Chronic Absenteeism = High Risk for low 3rd Grade Reading Skills</vt:lpstr>
      <vt:lpstr>Chronic Early Absence Connected to Poor Long- Term Academic Outcomes</vt:lpstr>
      <vt:lpstr>CA Data Shows Vulnerable Children Have Higher Levels of Early Chronic Absence </vt:lpstr>
      <vt:lpstr>Chronic absence is especially challenging for low-income children </vt:lpstr>
      <vt:lpstr>The Effects of Chronic Absence on Dropout Rates Are Cumulative </vt:lpstr>
      <vt:lpstr>How Can We Address Chronic Absence?</vt:lpstr>
      <vt:lpstr>Shifting Paradigm on Attendance</vt:lpstr>
      <vt:lpstr>Who Makes a Difference? </vt:lpstr>
      <vt:lpstr>Unpack contributing factors to chronic absence </vt:lpstr>
      <vt:lpstr>Leading Health Related Causes</vt:lpstr>
      <vt:lpstr>Leading Health Related Causes</vt:lpstr>
      <vt:lpstr>Asthma and Attendance in Oakland</vt:lpstr>
      <vt:lpstr>Health Interventions </vt:lpstr>
      <vt:lpstr>Invest in Prevention and Early Intervention </vt:lpstr>
      <vt:lpstr>Tier 1: Creating a positive, engaging school climate that supports attendance</vt:lpstr>
      <vt:lpstr>Parents underestimate the number of year-end absences</vt:lpstr>
      <vt:lpstr>PowerPoint Presentation</vt:lpstr>
      <vt:lpstr>Schools inadvertently reinforce some absence-causing beliefs</vt:lpstr>
      <vt:lpstr>Parent Video &amp; Discussion Guide</vt:lpstr>
      <vt:lpstr>Help families make back-up plans</vt:lpstr>
      <vt:lpstr>Criteria for Identifying Priority Students for Tier 2 Supports</vt:lpstr>
      <vt:lpstr>The first month of school predicts chronic absence</vt:lpstr>
      <vt:lpstr>Possible Tier 2 Interventions</vt:lpstr>
      <vt:lpstr>Recommended Site-Level Strategies</vt:lpstr>
      <vt:lpstr>Attendance Teams: Shifting Paradigms</vt:lpstr>
      <vt:lpstr>Attendance Teams: Organizing the School Attendance Strategy</vt:lpstr>
      <vt:lpstr>Who Should Be on the Attendance Team? </vt:lpstr>
      <vt:lpstr>Take a Data Driven Systemic Approach </vt:lpstr>
      <vt:lpstr>Chronic absence is like a warning light on your car dashboard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Chronic Absence Why Does It Matter? What Can We Do?</dc:title>
  <dc:creator>Hedy Chang</dc:creator>
  <cp:lastModifiedBy>Scott Kessler</cp:lastModifiedBy>
  <cp:revision>138</cp:revision>
  <dcterms:modified xsi:type="dcterms:W3CDTF">2016-11-10T23:07:16Z</dcterms:modified>
</cp:coreProperties>
</file>